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5" r:id="rId2"/>
    <p:sldId id="266" r:id="rId3"/>
    <p:sldId id="396" r:id="rId4"/>
    <p:sldId id="379" r:id="rId5"/>
    <p:sldId id="397" r:id="rId6"/>
    <p:sldId id="387" r:id="rId7"/>
    <p:sldId id="386" r:id="rId8"/>
    <p:sldId id="380" r:id="rId9"/>
    <p:sldId id="381" r:id="rId10"/>
    <p:sldId id="382" r:id="rId11"/>
    <p:sldId id="383" r:id="rId12"/>
    <p:sldId id="384" r:id="rId13"/>
    <p:sldId id="385" r:id="rId14"/>
    <p:sldId id="388" r:id="rId15"/>
    <p:sldId id="398" r:id="rId16"/>
    <p:sldId id="408" r:id="rId17"/>
    <p:sldId id="390" r:id="rId18"/>
    <p:sldId id="402" r:id="rId19"/>
    <p:sldId id="400" r:id="rId20"/>
    <p:sldId id="399" r:id="rId21"/>
    <p:sldId id="401" r:id="rId22"/>
    <p:sldId id="403" r:id="rId23"/>
    <p:sldId id="404" r:id="rId24"/>
    <p:sldId id="391" r:id="rId25"/>
    <p:sldId id="405" r:id="rId26"/>
    <p:sldId id="406" r:id="rId27"/>
    <p:sldId id="393" r:id="rId28"/>
    <p:sldId id="407" r:id="rId29"/>
    <p:sldId id="394" r:id="rId30"/>
    <p:sldId id="395" r:id="rId31"/>
    <p:sldId id="392" r:id="rId32"/>
  </p:sldIdLst>
  <p:sldSz cx="9144000" cy="6858000" type="screen4x3"/>
  <p:notesSz cx="6854825" cy="975042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FF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25"/>
    <p:restoredTop sz="94671"/>
  </p:normalViewPr>
  <p:slideViewPr>
    <p:cSldViewPr>
      <p:cViewPr varScale="1">
        <p:scale>
          <a:sx n="91" d="100"/>
          <a:sy n="91" d="100"/>
        </p:scale>
        <p:origin x="2000" y="176"/>
      </p:cViewPr>
      <p:guideLst>
        <p:guide orient="horz" pos="2160"/>
        <p:guide pos="2880"/>
      </p:guideLst>
    </p:cSldViewPr>
  </p:slideViewPr>
  <p:outlineViewPr>
    <p:cViewPr>
      <p:scale>
        <a:sx n="33" d="100"/>
        <a:sy n="33" d="100"/>
      </p:scale>
      <p:origin x="0" y="49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cs typeface="+mn-cs"/>
              </a:defRPr>
            </a:lvl1pPr>
          </a:lstStyle>
          <a:p>
            <a:pPr>
              <a:defRPr/>
            </a:pPr>
            <a:endParaRPr lang="nl-NL" altLang="nl-NL"/>
          </a:p>
        </p:txBody>
      </p:sp>
      <p:sp>
        <p:nvSpPr>
          <p:cNvPr id="29699" name="Rectangle 3"/>
          <p:cNvSpPr>
            <a:spLocks noGrp="1" noChangeArrowheads="1"/>
          </p:cNvSpPr>
          <p:nvPr>
            <p:ph type="dt" sz="quarter" idx="1"/>
          </p:nvPr>
        </p:nvSpPr>
        <p:spPr bwMode="auto">
          <a:xfrm>
            <a:off x="3883025"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cs typeface="+mn-cs"/>
              </a:defRPr>
            </a:lvl1pPr>
          </a:lstStyle>
          <a:p>
            <a:pPr>
              <a:defRPr/>
            </a:pPr>
            <a:endParaRPr lang="nl-NL" altLang="nl-NL"/>
          </a:p>
        </p:txBody>
      </p:sp>
      <p:sp>
        <p:nvSpPr>
          <p:cNvPr id="29700" name="Rectangle 4"/>
          <p:cNvSpPr>
            <a:spLocks noGrp="1" noChangeArrowheads="1"/>
          </p:cNvSpPr>
          <p:nvPr>
            <p:ph type="ftr" sz="quarter" idx="2"/>
          </p:nvPr>
        </p:nvSpPr>
        <p:spPr bwMode="auto">
          <a:xfrm>
            <a:off x="0"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cs typeface="+mn-cs"/>
              </a:defRPr>
            </a:lvl1pPr>
          </a:lstStyle>
          <a:p>
            <a:pPr>
              <a:defRPr/>
            </a:pPr>
            <a:endParaRPr lang="nl-NL" altLang="nl-NL"/>
          </a:p>
        </p:txBody>
      </p:sp>
      <p:sp>
        <p:nvSpPr>
          <p:cNvPr id="29701" name="Rectangle 5"/>
          <p:cNvSpPr>
            <a:spLocks noGrp="1" noChangeArrowheads="1"/>
          </p:cNvSpPr>
          <p:nvPr>
            <p:ph type="sldNum" sz="quarter" idx="3"/>
          </p:nvPr>
        </p:nvSpPr>
        <p:spPr bwMode="auto">
          <a:xfrm>
            <a:off x="3883025"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FF44EF3-5C08-44A0-8AEA-8A9048E2C8E2}"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cs typeface="+mn-cs"/>
              </a:defRPr>
            </a:lvl1pPr>
          </a:lstStyle>
          <a:p>
            <a:pPr>
              <a:defRPr/>
            </a:pPr>
            <a:endParaRPr lang="nl-NL" altLang="nl-NL"/>
          </a:p>
        </p:txBody>
      </p:sp>
      <p:sp>
        <p:nvSpPr>
          <p:cNvPr id="25603" name="Rectangle 3"/>
          <p:cNvSpPr>
            <a:spLocks noGrp="1" noChangeArrowheads="1"/>
          </p:cNvSpPr>
          <p:nvPr>
            <p:ph type="dt" idx="1"/>
          </p:nvPr>
        </p:nvSpPr>
        <p:spPr bwMode="auto">
          <a:xfrm>
            <a:off x="3883025"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cs typeface="+mn-cs"/>
              </a:defRPr>
            </a:lvl1pPr>
          </a:lstStyle>
          <a:p>
            <a:pPr>
              <a:defRPr/>
            </a:pPr>
            <a:endParaRPr lang="nl-NL" altLang="nl-NL"/>
          </a:p>
        </p:txBody>
      </p:sp>
      <p:sp>
        <p:nvSpPr>
          <p:cNvPr id="2052" name="Rectangle 4"/>
          <p:cNvSpPr>
            <a:spLocks noGrp="1" noRot="1" noChangeAspect="1" noChangeArrowheads="1" noTextEdit="1"/>
          </p:cNvSpPr>
          <p:nvPr>
            <p:ph type="sldImg" idx="2"/>
          </p:nvPr>
        </p:nvSpPr>
        <p:spPr bwMode="auto">
          <a:xfrm>
            <a:off x="990600" y="731838"/>
            <a:ext cx="4873625" cy="3656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685800" y="4630738"/>
            <a:ext cx="5483225" cy="438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5606" name="Rectangle 6"/>
          <p:cNvSpPr>
            <a:spLocks noGrp="1" noChangeArrowheads="1"/>
          </p:cNvSpPr>
          <p:nvPr>
            <p:ph type="ftr" sz="quarter" idx="4"/>
          </p:nvPr>
        </p:nvSpPr>
        <p:spPr bwMode="auto">
          <a:xfrm>
            <a:off x="0"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cs typeface="+mn-cs"/>
              </a:defRPr>
            </a:lvl1pPr>
          </a:lstStyle>
          <a:p>
            <a:pPr>
              <a:defRPr/>
            </a:pPr>
            <a:endParaRPr lang="nl-NL" altLang="nl-NL"/>
          </a:p>
        </p:txBody>
      </p:sp>
      <p:sp>
        <p:nvSpPr>
          <p:cNvPr id="25607" name="Rectangle 7"/>
          <p:cNvSpPr>
            <a:spLocks noGrp="1" noChangeArrowheads="1"/>
          </p:cNvSpPr>
          <p:nvPr>
            <p:ph type="sldNum" sz="quarter" idx="5"/>
          </p:nvPr>
        </p:nvSpPr>
        <p:spPr bwMode="auto">
          <a:xfrm>
            <a:off x="3883025"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FC1B025-C002-4F53-A0AC-2E02269B34C8}"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p:cNvSpPr>
            <a:spLocks noGrp="1" noRot="1" noChangeAspect="1" noChangeArrowheads="1" noTextEdit="1"/>
          </p:cNvSpPr>
          <p:nvPr>
            <p:ph type="sldImg"/>
          </p:nvPr>
        </p:nvSpPr>
        <p:spPr>
          <a:ln/>
        </p:spPr>
      </p:sp>
      <p:sp>
        <p:nvSpPr>
          <p:cNvPr id="512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latin typeface="Arial" panose="020B0604020202020204" pitchFamily="34" charset="0"/>
            </a:endParaRPr>
          </a:p>
        </p:txBody>
      </p:sp>
      <p:sp>
        <p:nvSpPr>
          <p:cNvPr id="512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BF4828B-1652-4C85-AFB2-F74589044DAB}" type="slidenum">
              <a:rPr lang="nl-NL" altLang="nl-NL" sz="1200"/>
              <a:pPr/>
              <a:t>1</a:t>
            </a:fld>
            <a:endParaRPr lang="nl-NL" altLang="nl-NL"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ChangeArrowheads="1" noTextEdit="1"/>
          </p:cNvSpPr>
          <p:nvPr>
            <p:ph type="sldImg"/>
          </p:nvPr>
        </p:nvSpPr>
        <p:spPr>
          <a:ln/>
        </p:spPr>
      </p:sp>
      <p:sp>
        <p:nvSpPr>
          <p:cNvPr id="71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latin typeface="Arial" panose="020B0604020202020204" pitchFamily="34" charset="0"/>
            </a:endParaRPr>
          </a:p>
        </p:txBody>
      </p:sp>
      <p:sp>
        <p:nvSpPr>
          <p:cNvPr id="71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1BDD2C8-6006-4739-98D0-40367379FDFB}" type="slidenum">
              <a:rPr lang="nl-NL" altLang="nl-NL" sz="1200"/>
              <a:pPr/>
              <a:t>2</a:t>
            </a:fld>
            <a:endParaRPr lang="nl-NL" altLang="nl-NL"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ChangeArrowheads="1" noTextEdit="1"/>
          </p:cNvSpPr>
          <p:nvPr>
            <p:ph type="sldImg"/>
          </p:nvPr>
        </p:nvSpPr>
        <p:spPr>
          <a:ln/>
        </p:spPr>
      </p:sp>
      <p:sp>
        <p:nvSpPr>
          <p:cNvPr id="921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latin typeface="Arial" panose="020B0604020202020204" pitchFamily="34" charset="0"/>
            </a:endParaRPr>
          </a:p>
        </p:txBody>
      </p:sp>
      <p:sp>
        <p:nvSpPr>
          <p:cNvPr id="922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E3180E5-35C6-483D-9853-EE872FF56BF0}" type="slidenum">
              <a:rPr lang="nl-NL" altLang="nl-NL" sz="1200"/>
              <a:pPr/>
              <a:t>3</a:t>
            </a:fld>
            <a:endParaRPr lang="nl-NL" altLang="nl-NL"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8"/>
          <p:cNvSpPr>
            <a:spLocks noGrp="1" noChangeArrowheads="1"/>
          </p:cNvSpPr>
          <p:nvPr>
            <p:ph type="sldNum" sz="quarter" idx="10"/>
          </p:nvPr>
        </p:nvSpPr>
        <p:spPr>
          <a:ln/>
        </p:spPr>
        <p:txBody>
          <a:bodyPr/>
          <a:lstStyle>
            <a:lvl1pPr>
              <a:defRPr/>
            </a:lvl1pPr>
          </a:lstStyle>
          <a:p>
            <a:pPr>
              <a:defRPr/>
            </a:pPr>
            <a:fld id="{069A3C4B-9190-44CB-A9CE-CBA8ABFF9CF3}" type="slidenum">
              <a:rPr lang="en-US" altLang="nl-NL"/>
              <a:pPr>
                <a:defRPr/>
              </a:pPr>
              <a:t>‹nr.›</a:t>
            </a:fld>
            <a:endParaRPr lang="en-US" altLang="nl-NL"/>
          </a:p>
        </p:txBody>
      </p:sp>
    </p:spTree>
    <p:extLst>
      <p:ext uri="{BB962C8B-B14F-4D97-AF65-F5344CB8AC3E}">
        <p14:creationId xmlns:p14="http://schemas.microsoft.com/office/powerpoint/2010/main" val="57708492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8"/>
          <p:cNvSpPr>
            <a:spLocks noGrp="1" noChangeArrowheads="1"/>
          </p:cNvSpPr>
          <p:nvPr>
            <p:ph type="sldNum" sz="quarter" idx="10"/>
          </p:nvPr>
        </p:nvSpPr>
        <p:spPr>
          <a:ln/>
        </p:spPr>
        <p:txBody>
          <a:bodyPr/>
          <a:lstStyle>
            <a:lvl1pPr>
              <a:defRPr/>
            </a:lvl1pPr>
          </a:lstStyle>
          <a:p>
            <a:pPr>
              <a:defRPr/>
            </a:pPr>
            <a:fld id="{359E053A-CBFD-4611-9C04-0CC0F1E419A3}" type="slidenum">
              <a:rPr lang="en-US" altLang="nl-NL"/>
              <a:pPr>
                <a:defRPr/>
              </a:pPr>
              <a:t>‹nr.›</a:t>
            </a:fld>
            <a:endParaRPr lang="en-US" altLang="nl-NL"/>
          </a:p>
        </p:txBody>
      </p:sp>
    </p:spTree>
    <p:extLst>
      <p:ext uri="{BB962C8B-B14F-4D97-AF65-F5344CB8AC3E}">
        <p14:creationId xmlns:p14="http://schemas.microsoft.com/office/powerpoint/2010/main" val="241984123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88913"/>
            <a:ext cx="2057400" cy="57213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88913"/>
            <a:ext cx="6019800" cy="57213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8"/>
          <p:cNvSpPr>
            <a:spLocks noGrp="1" noChangeArrowheads="1"/>
          </p:cNvSpPr>
          <p:nvPr>
            <p:ph type="sldNum" sz="quarter" idx="10"/>
          </p:nvPr>
        </p:nvSpPr>
        <p:spPr>
          <a:ln/>
        </p:spPr>
        <p:txBody>
          <a:bodyPr/>
          <a:lstStyle>
            <a:lvl1pPr>
              <a:defRPr/>
            </a:lvl1pPr>
          </a:lstStyle>
          <a:p>
            <a:pPr>
              <a:defRPr/>
            </a:pPr>
            <a:fld id="{70DC2A1F-68CB-42B4-A90B-B3D4EECA2375}" type="slidenum">
              <a:rPr lang="en-US" altLang="nl-NL"/>
              <a:pPr>
                <a:defRPr/>
              </a:pPr>
              <a:t>‹nr.›</a:t>
            </a:fld>
            <a:endParaRPr lang="en-US" altLang="nl-NL"/>
          </a:p>
        </p:txBody>
      </p:sp>
    </p:spTree>
    <p:extLst>
      <p:ext uri="{BB962C8B-B14F-4D97-AF65-F5344CB8AC3E}">
        <p14:creationId xmlns:p14="http://schemas.microsoft.com/office/powerpoint/2010/main" val="346996980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1"/>
            </a:lvl1pPr>
          </a:lstStyle>
          <a:p>
            <a:r>
              <a:rPr lang="nl-NL" dirty="0"/>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8"/>
          <p:cNvSpPr>
            <a:spLocks noGrp="1" noChangeArrowheads="1"/>
          </p:cNvSpPr>
          <p:nvPr>
            <p:ph type="sldNum" sz="quarter" idx="10"/>
          </p:nvPr>
        </p:nvSpPr>
        <p:spPr>
          <a:ln/>
        </p:spPr>
        <p:txBody>
          <a:bodyPr/>
          <a:lstStyle>
            <a:lvl1pPr>
              <a:defRPr/>
            </a:lvl1pPr>
          </a:lstStyle>
          <a:p>
            <a:pPr>
              <a:defRPr/>
            </a:pPr>
            <a:fld id="{2933BD33-FCA3-48B4-9373-9B13265EF591}" type="slidenum">
              <a:rPr lang="en-US" altLang="nl-NL"/>
              <a:pPr>
                <a:defRPr/>
              </a:pPr>
              <a:t>‹nr.›</a:t>
            </a:fld>
            <a:endParaRPr lang="en-US" altLang="nl-NL"/>
          </a:p>
        </p:txBody>
      </p:sp>
    </p:spTree>
    <p:extLst>
      <p:ext uri="{BB962C8B-B14F-4D97-AF65-F5344CB8AC3E}">
        <p14:creationId xmlns:p14="http://schemas.microsoft.com/office/powerpoint/2010/main" val="414574893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8"/>
          <p:cNvSpPr>
            <a:spLocks noGrp="1" noChangeArrowheads="1"/>
          </p:cNvSpPr>
          <p:nvPr>
            <p:ph type="sldNum" sz="quarter" idx="10"/>
          </p:nvPr>
        </p:nvSpPr>
        <p:spPr>
          <a:ln/>
        </p:spPr>
        <p:txBody>
          <a:bodyPr/>
          <a:lstStyle>
            <a:lvl1pPr>
              <a:defRPr/>
            </a:lvl1pPr>
          </a:lstStyle>
          <a:p>
            <a:pPr>
              <a:defRPr/>
            </a:pPr>
            <a:fld id="{49EDD354-42C5-43FF-89E9-1145EAFF891F}" type="slidenum">
              <a:rPr lang="en-US" altLang="nl-NL"/>
              <a:pPr>
                <a:defRPr/>
              </a:pPr>
              <a:t>‹nr.›</a:t>
            </a:fld>
            <a:endParaRPr lang="en-US" altLang="nl-NL"/>
          </a:p>
        </p:txBody>
      </p:sp>
    </p:spTree>
    <p:extLst>
      <p:ext uri="{BB962C8B-B14F-4D97-AF65-F5344CB8AC3E}">
        <p14:creationId xmlns:p14="http://schemas.microsoft.com/office/powerpoint/2010/main" val="369759206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2684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684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8"/>
          <p:cNvSpPr>
            <a:spLocks noGrp="1" noChangeArrowheads="1"/>
          </p:cNvSpPr>
          <p:nvPr>
            <p:ph type="sldNum" sz="quarter" idx="10"/>
          </p:nvPr>
        </p:nvSpPr>
        <p:spPr>
          <a:ln/>
        </p:spPr>
        <p:txBody>
          <a:bodyPr/>
          <a:lstStyle>
            <a:lvl1pPr>
              <a:defRPr/>
            </a:lvl1pPr>
          </a:lstStyle>
          <a:p>
            <a:pPr>
              <a:defRPr/>
            </a:pPr>
            <a:fld id="{57604946-6B0E-44FC-B76B-6DF8B8129E1E}" type="slidenum">
              <a:rPr lang="en-US" altLang="nl-NL"/>
              <a:pPr>
                <a:defRPr/>
              </a:pPr>
              <a:t>‹nr.›</a:t>
            </a:fld>
            <a:endParaRPr lang="en-US" altLang="nl-NL"/>
          </a:p>
        </p:txBody>
      </p:sp>
    </p:spTree>
    <p:extLst>
      <p:ext uri="{BB962C8B-B14F-4D97-AF65-F5344CB8AC3E}">
        <p14:creationId xmlns:p14="http://schemas.microsoft.com/office/powerpoint/2010/main" val="159266515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8"/>
          <p:cNvSpPr>
            <a:spLocks noGrp="1" noChangeArrowheads="1"/>
          </p:cNvSpPr>
          <p:nvPr>
            <p:ph type="sldNum" sz="quarter" idx="10"/>
          </p:nvPr>
        </p:nvSpPr>
        <p:spPr>
          <a:ln/>
        </p:spPr>
        <p:txBody>
          <a:bodyPr/>
          <a:lstStyle>
            <a:lvl1pPr>
              <a:defRPr/>
            </a:lvl1pPr>
          </a:lstStyle>
          <a:p>
            <a:pPr>
              <a:defRPr/>
            </a:pPr>
            <a:fld id="{50C782A7-D9FF-48E8-A725-01B48FABA984}" type="slidenum">
              <a:rPr lang="en-US" altLang="nl-NL"/>
              <a:pPr>
                <a:defRPr/>
              </a:pPr>
              <a:t>‹nr.›</a:t>
            </a:fld>
            <a:endParaRPr lang="en-US" altLang="nl-NL"/>
          </a:p>
        </p:txBody>
      </p:sp>
    </p:spTree>
    <p:extLst>
      <p:ext uri="{BB962C8B-B14F-4D97-AF65-F5344CB8AC3E}">
        <p14:creationId xmlns:p14="http://schemas.microsoft.com/office/powerpoint/2010/main" val="290218231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8"/>
          <p:cNvSpPr>
            <a:spLocks noGrp="1" noChangeArrowheads="1"/>
          </p:cNvSpPr>
          <p:nvPr>
            <p:ph type="sldNum" sz="quarter" idx="10"/>
          </p:nvPr>
        </p:nvSpPr>
        <p:spPr>
          <a:ln/>
        </p:spPr>
        <p:txBody>
          <a:bodyPr/>
          <a:lstStyle>
            <a:lvl1pPr>
              <a:defRPr/>
            </a:lvl1pPr>
          </a:lstStyle>
          <a:p>
            <a:pPr>
              <a:defRPr/>
            </a:pPr>
            <a:fld id="{67D291EE-2D9A-4D17-9991-49A3DE49B5F3}" type="slidenum">
              <a:rPr lang="en-US" altLang="nl-NL"/>
              <a:pPr>
                <a:defRPr/>
              </a:pPr>
              <a:t>‹nr.›</a:t>
            </a:fld>
            <a:endParaRPr lang="en-US" altLang="nl-NL"/>
          </a:p>
        </p:txBody>
      </p:sp>
    </p:spTree>
    <p:extLst>
      <p:ext uri="{BB962C8B-B14F-4D97-AF65-F5344CB8AC3E}">
        <p14:creationId xmlns:p14="http://schemas.microsoft.com/office/powerpoint/2010/main" val="18628430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0CB92C8B-23F8-4E72-9E5B-9C81602CE11E}" type="slidenum">
              <a:rPr lang="en-US" altLang="nl-NL"/>
              <a:pPr>
                <a:defRPr/>
              </a:pPr>
              <a:t>‹nr.›</a:t>
            </a:fld>
            <a:endParaRPr lang="en-US" altLang="nl-NL"/>
          </a:p>
        </p:txBody>
      </p:sp>
    </p:spTree>
    <p:extLst>
      <p:ext uri="{BB962C8B-B14F-4D97-AF65-F5344CB8AC3E}">
        <p14:creationId xmlns:p14="http://schemas.microsoft.com/office/powerpoint/2010/main" val="116129324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8"/>
          <p:cNvSpPr>
            <a:spLocks noGrp="1" noChangeArrowheads="1"/>
          </p:cNvSpPr>
          <p:nvPr>
            <p:ph type="sldNum" sz="quarter" idx="10"/>
          </p:nvPr>
        </p:nvSpPr>
        <p:spPr>
          <a:ln/>
        </p:spPr>
        <p:txBody>
          <a:bodyPr/>
          <a:lstStyle>
            <a:lvl1pPr>
              <a:defRPr/>
            </a:lvl1pPr>
          </a:lstStyle>
          <a:p>
            <a:pPr>
              <a:defRPr/>
            </a:pPr>
            <a:fld id="{5E822514-2B38-4C2C-8AA8-B7B98B023454}" type="slidenum">
              <a:rPr lang="en-US" altLang="nl-NL"/>
              <a:pPr>
                <a:defRPr/>
              </a:pPr>
              <a:t>‹nr.›</a:t>
            </a:fld>
            <a:endParaRPr lang="en-US" altLang="nl-NL"/>
          </a:p>
        </p:txBody>
      </p:sp>
    </p:spTree>
    <p:extLst>
      <p:ext uri="{BB962C8B-B14F-4D97-AF65-F5344CB8AC3E}">
        <p14:creationId xmlns:p14="http://schemas.microsoft.com/office/powerpoint/2010/main" val="30296339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8"/>
          <p:cNvSpPr>
            <a:spLocks noGrp="1" noChangeArrowheads="1"/>
          </p:cNvSpPr>
          <p:nvPr>
            <p:ph type="sldNum" sz="quarter" idx="10"/>
          </p:nvPr>
        </p:nvSpPr>
        <p:spPr>
          <a:ln/>
        </p:spPr>
        <p:txBody>
          <a:bodyPr/>
          <a:lstStyle>
            <a:lvl1pPr>
              <a:defRPr/>
            </a:lvl1pPr>
          </a:lstStyle>
          <a:p>
            <a:pPr>
              <a:defRPr/>
            </a:pPr>
            <a:fld id="{E4FC4020-82CD-4E53-A2F5-A6E8FC70D3A7}" type="slidenum">
              <a:rPr lang="en-US" altLang="nl-NL"/>
              <a:pPr>
                <a:defRPr/>
              </a:pPr>
              <a:t>‹nr.›</a:t>
            </a:fld>
            <a:endParaRPr lang="en-US" altLang="nl-NL"/>
          </a:p>
        </p:txBody>
      </p:sp>
    </p:spTree>
    <p:extLst>
      <p:ext uri="{BB962C8B-B14F-4D97-AF65-F5344CB8AC3E}">
        <p14:creationId xmlns:p14="http://schemas.microsoft.com/office/powerpoint/2010/main" val="258362587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5843588" cy="6477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altLang="nl-NL"/>
              <a:t>Klik om het opmaakprofiel te bewerken</a:t>
            </a:r>
          </a:p>
        </p:txBody>
      </p:sp>
      <p:sp>
        <p:nvSpPr>
          <p:cNvPr id="1027" name="Rectangle 3"/>
          <p:cNvSpPr>
            <a:spLocks noGrp="1" noChangeArrowheads="1"/>
          </p:cNvSpPr>
          <p:nvPr>
            <p:ph type="body" idx="1"/>
          </p:nvPr>
        </p:nvSpPr>
        <p:spPr bwMode="auto">
          <a:xfrm>
            <a:off x="179388" y="1052513"/>
            <a:ext cx="87852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opmaakprofielen van de modeltekst te bewerken</a:t>
            </a:r>
          </a:p>
          <a:p>
            <a:pPr lvl="1"/>
            <a:r>
              <a:rPr lang="en-US" altLang="nl-NL"/>
              <a:t>Tweede niveau</a:t>
            </a:r>
          </a:p>
          <a:p>
            <a:pPr lvl="2"/>
            <a:r>
              <a:rPr lang="en-US" altLang="nl-NL"/>
              <a:t>Derde niveau</a:t>
            </a:r>
          </a:p>
        </p:txBody>
      </p:sp>
      <p:pic>
        <p:nvPicPr>
          <p:cNvPr id="1028" name="Picture 1024" descr="Logo Atalanta_outlin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19925" y="188913"/>
            <a:ext cx="2008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Grp="1" noChangeArrowheads="1"/>
          </p:cNvSpPr>
          <p:nvPr>
            <p:ph type="sldNum" sz="quarter" idx="4"/>
          </p:nvPr>
        </p:nvSpPr>
        <p:spPr bwMode="auto">
          <a:xfrm>
            <a:off x="6553200" y="63373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7735E0E-2C6A-4970-BB41-0A472213D68A}"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hdr="0" ftr="0" dt="0"/>
  <p:txStyles>
    <p:titleStyle>
      <a:lvl1pPr algn="l" rtl="0" eaLnBrk="0" fontAlgn="base" hangingPunct="0">
        <a:spcBef>
          <a:spcPct val="0"/>
        </a:spcBef>
        <a:spcAft>
          <a:spcPct val="0"/>
        </a:spcAft>
        <a:defRPr sz="24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400">
          <a:solidFill>
            <a:schemeClr val="tx2"/>
          </a:solidFill>
          <a:latin typeface="Trebuchet MS"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400">
          <a:solidFill>
            <a:schemeClr val="tx2"/>
          </a:solidFill>
          <a:latin typeface="Trebuchet MS"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400">
          <a:solidFill>
            <a:schemeClr val="tx2"/>
          </a:solidFill>
          <a:latin typeface="Trebuchet MS"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400">
          <a:solidFill>
            <a:schemeClr val="tx2"/>
          </a:solidFill>
          <a:latin typeface="Trebuchet MS" pitchFamily="34" charset="0"/>
          <a:ea typeface="MS PGothic" panose="020B0600070205080204" pitchFamily="34" charset="-128"/>
          <a:cs typeface="ＭＳ Ｐゴシック" charset="0"/>
        </a:defRPr>
      </a:lvl5pPr>
      <a:lvl6pPr marL="457200" algn="l" rtl="0" fontAlgn="base">
        <a:spcBef>
          <a:spcPct val="0"/>
        </a:spcBef>
        <a:spcAft>
          <a:spcPct val="0"/>
        </a:spcAft>
        <a:defRPr sz="2200">
          <a:solidFill>
            <a:schemeClr val="tx2"/>
          </a:solidFill>
          <a:latin typeface="Trebuchet MS" pitchFamily="34" charset="0"/>
        </a:defRPr>
      </a:lvl6pPr>
      <a:lvl7pPr marL="914400" algn="l" rtl="0" fontAlgn="base">
        <a:spcBef>
          <a:spcPct val="0"/>
        </a:spcBef>
        <a:spcAft>
          <a:spcPct val="0"/>
        </a:spcAft>
        <a:defRPr sz="2200">
          <a:solidFill>
            <a:schemeClr val="tx2"/>
          </a:solidFill>
          <a:latin typeface="Trebuchet MS" pitchFamily="34" charset="0"/>
        </a:defRPr>
      </a:lvl7pPr>
      <a:lvl8pPr marL="1371600" algn="l" rtl="0" fontAlgn="base">
        <a:spcBef>
          <a:spcPct val="0"/>
        </a:spcBef>
        <a:spcAft>
          <a:spcPct val="0"/>
        </a:spcAft>
        <a:defRPr sz="2200">
          <a:solidFill>
            <a:schemeClr val="tx2"/>
          </a:solidFill>
          <a:latin typeface="Trebuchet MS" pitchFamily="34" charset="0"/>
        </a:defRPr>
      </a:lvl8pPr>
      <a:lvl9pPr marL="1828800" algn="l" rtl="0" fontAlgn="base">
        <a:spcBef>
          <a:spcPct val="0"/>
        </a:spcBef>
        <a:spcAft>
          <a:spcPct val="0"/>
        </a:spcAft>
        <a:defRPr sz="2200">
          <a:solidFill>
            <a:schemeClr val="tx2"/>
          </a:solidFill>
          <a:latin typeface="Trebuchet MS" pitchFamily="34" charset="0"/>
        </a:defRPr>
      </a:lvl9pPr>
    </p:titleStyle>
    <p:bodyStyle>
      <a:lvl1pPr marL="342900" indent="-342900" algn="l" rtl="0" eaLnBrk="0" fontAlgn="base" hangingPunct="0">
        <a:lnSpc>
          <a:spcPct val="120000"/>
        </a:lnSpc>
        <a:spcBef>
          <a:spcPct val="20000"/>
        </a:spcBef>
        <a:spcAft>
          <a:spcPct val="0"/>
        </a:spcAft>
        <a:buChar char="•"/>
        <a:defRPr sz="2600">
          <a:solidFill>
            <a:schemeClr val="tx1"/>
          </a:solidFill>
          <a:latin typeface="Trebuchet MS" pitchFamily="34" charset="0"/>
          <a:ea typeface="MS PGothic" panose="020B0600070205080204" pitchFamily="34" charset="-128"/>
          <a:cs typeface="ＭＳ Ｐゴシック" charset="0"/>
        </a:defRPr>
      </a:lvl1pPr>
      <a:lvl2pPr marL="742950" indent="-285750" algn="l" rtl="0" eaLnBrk="0" fontAlgn="base" hangingPunct="0">
        <a:lnSpc>
          <a:spcPct val="120000"/>
        </a:lnSpc>
        <a:spcBef>
          <a:spcPct val="20000"/>
        </a:spcBef>
        <a:spcAft>
          <a:spcPct val="0"/>
        </a:spcAft>
        <a:buChar char="–"/>
        <a:defRPr sz="2400" i="1">
          <a:solidFill>
            <a:schemeClr val="tx1"/>
          </a:solidFill>
          <a:latin typeface="Trebuchet MS" pitchFamily="34" charset="0"/>
          <a:ea typeface="MS PGothic" panose="020B0600070205080204" pitchFamily="34" charset="-128"/>
        </a:defRPr>
      </a:lvl2pPr>
      <a:lvl3pPr marL="1143000" indent="-228600" algn="l" rtl="0" eaLnBrk="0" fontAlgn="base" hangingPunct="0">
        <a:lnSpc>
          <a:spcPct val="120000"/>
        </a:lnSpc>
        <a:spcBef>
          <a:spcPct val="20000"/>
        </a:spcBef>
        <a:spcAft>
          <a:spcPct val="0"/>
        </a:spcAft>
        <a:buChar char="•"/>
        <a:defRPr>
          <a:solidFill>
            <a:schemeClr val="tx1"/>
          </a:solidFill>
          <a:latin typeface="Trebuchet MS" pitchFamily="34" charset="0"/>
          <a:ea typeface="MS PGothic" panose="020B0600070205080204" pitchFamily="34" charset="-128"/>
        </a:defRPr>
      </a:lvl3pPr>
      <a:lvl4pPr marL="1600200" indent="-228600" algn="l" rtl="0" eaLnBrk="0" fontAlgn="base" hangingPunct="0">
        <a:lnSpc>
          <a:spcPct val="115000"/>
        </a:lnSpc>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lnSpc>
          <a:spcPct val="115000"/>
        </a:lnSpc>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lnSpc>
          <a:spcPct val="115000"/>
        </a:lnSpc>
        <a:spcBef>
          <a:spcPct val="20000"/>
        </a:spcBef>
        <a:spcAft>
          <a:spcPct val="0"/>
        </a:spcAft>
        <a:buChar char="»"/>
        <a:defRPr sz="2000">
          <a:solidFill>
            <a:schemeClr val="tx1"/>
          </a:solidFill>
          <a:latin typeface="+mn-lt"/>
        </a:defRPr>
      </a:lvl6pPr>
      <a:lvl7pPr marL="2971800" indent="-228600" algn="l" rtl="0" fontAlgn="base">
        <a:lnSpc>
          <a:spcPct val="115000"/>
        </a:lnSpc>
        <a:spcBef>
          <a:spcPct val="20000"/>
        </a:spcBef>
        <a:spcAft>
          <a:spcPct val="0"/>
        </a:spcAft>
        <a:buChar char="»"/>
        <a:defRPr sz="2000">
          <a:solidFill>
            <a:schemeClr val="tx1"/>
          </a:solidFill>
          <a:latin typeface="+mn-lt"/>
        </a:defRPr>
      </a:lvl7pPr>
      <a:lvl8pPr marL="3429000" indent="-228600" algn="l" rtl="0" fontAlgn="base">
        <a:lnSpc>
          <a:spcPct val="115000"/>
        </a:lnSpc>
        <a:spcBef>
          <a:spcPct val="20000"/>
        </a:spcBef>
        <a:spcAft>
          <a:spcPct val="0"/>
        </a:spcAft>
        <a:buChar char="»"/>
        <a:defRPr sz="2000">
          <a:solidFill>
            <a:schemeClr val="tx1"/>
          </a:solidFill>
          <a:latin typeface="+mn-lt"/>
        </a:defRPr>
      </a:lvl8pPr>
      <a:lvl9pPr marL="3886200" indent="-228600" algn="l" rtl="0" fontAlgn="base">
        <a:lnSpc>
          <a:spcPct val="115000"/>
        </a:lnSpc>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VXZZgs2m45Y" TargetMode="External"/><Relationship Id="rId2" Type="http://schemas.openxmlformats.org/officeDocument/2006/relationships/slideLayout" Target="../slideLayouts/slideLayout2.xml"/><Relationship Id="rId1" Type="http://schemas.openxmlformats.org/officeDocument/2006/relationships/video" Target="https://www.youtube.com/embed/VXZZgs2m45Y?feature=oembed" TargetMode="Externa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12700" y="144463"/>
            <a:ext cx="6862763" cy="1628775"/>
          </a:xfrm>
        </p:spPr>
        <p:txBody>
          <a:bodyPr/>
          <a:lstStyle/>
          <a:p>
            <a:pPr algn="ctr" eaLnBrk="1" hangingPunct="1"/>
            <a:r>
              <a:rPr lang="nl-NL" altLang="nl-NL"/>
              <a:t>Welkom bij de </a:t>
            </a:r>
            <a:r>
              <a:rPr lang="nl-NL" altLang="nl-NL">
                <a:solidFill>
                  <a:schemeClr val="tx1"/>
                </a:solidFill>
              </a:rPr>
              <a:t>Informatieochtend </a:t>
            </a:r>
            <a:br>
              <a:rPr lang="nl-NL" altLang="nl-NL">
                <a:solidFill>
                  <a:schemeClr val="tx1"/>
                </a:solidFill>
              </a:rPr>
            </a:br>
            <a:r>
              <a:rPr lang="nl-NL" altLang="nl-NL">
                <a:solidFill>
                  <a:schemeClr val="tx1"/>
                </a:solidFill>
              </a:rPr>
              <a:t>blaashal</a:t>
            </a:r>
            <a:br>
              <a:rPr lang="nl-NL" altLang="nl-NL">
                <a:solidFill>
                  <a:schemeClr val="tx1"/>
                </a:solidFill>
              </a:rPr>
            </a:br>
            <a:r>
              <a:rPr lang="nl-NL" altLang="nl-NL">
                <a:solidFill>
                  <a:schemeClr val="tx1"/>
                </a:solidFill>
              </a:rPr>
              <a:t>zaterdag 24 april 2021</a:t>
            </a:r>
          </a:p>
        </p:txBody>
      </p:sp>
      <p:sp>
        <p:nvSpPr>
          <p:cNvPr id="4099" name="Tijdelijke aanduiding voor dianumm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7BE39039-7414-4331-8266-3573E76A8EBD}" type="slidenum">
              <a:rPr lang="en-US" altLang="nl-NL" sz="1400">
                <a:latin typeface="Arial" panose="020B0604020202020204" pitchFamily="34" charset="0"/>
              </a:rPr>
              <a:pPr>
                <a:lnSpc>
                  <a:spcPct val="100000"/>
                </a:lnSpc>
                <a:spcBef>
                  <a:spcPct val="0"/>
                </a:spcBef>
                <a:buFontTx/>
                <a:buNone/>
              </a:pPr>
              <a:t>1</a:t>
            </a:fld>
            <a:endParaRPr lang="en-US" altLang="nl-NL" sz="1400">
              <a:latin typeface="Arial" panose="020B0604020202020204" pitchFamily="34" charset="0"/>
            </a:endParaRPr>
          </a:p>
        </p:txBody>
      </p:sp>
      <p:pic>
        <p:nvPicPr>
          <p:cNvPr id="4100" name="Afbeelding 1"/>
          <p:cNvPicPr>
            <a:picLocks noChangeAspect="1" noChangeArrowheads="1"/>
          </p:cNvPicPr>
          <p:nvPr/>
        </p:nvPicPr>
        <p:blipFill>
          <a:blip r:embed="rId3">
            <a:extLst>
              <a:ext uri="{28A0092B-C50C-407E-A947-70E740481C1C}">
                <a14:useLocalDpi xmlns:a14="http://schemas.microsoft.com/office/drawing/2010/main" val="0"/>
              </a:ext>
            </a:extLst>
          </a:blip>
          <a:srcRect t="24576" b="10100"/>
          <a:stretch>
            <a:fillRect/>
          </a:stretch>
        </p:blipFill>
        <p:spPr bwMode="auto">
          <a:xfrm>
            <a:off x="0" y="1863725"/>
            <a:ext cx="913765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noChangeArrowheads="1"/>
          </p:cNvSpPr>
          <p:nvPr>
            <p:ph type="title"/>
          </p:nvPr>
        </p:nvSpPr>
        <p:spPr/>
        <p:txBody>
          <a:bodyPr/>
          <a:lstStyle/>
          <a:p>
            <a:r>
              <a:rPr lang="nl-NL" altLang="nl-NL" i="0"/>
              <a:t>Van idee naar plan</a:t>
            </a:r>
          </a:p>
        </p:txBody>
      </p:sp>
      <p:sp>
        <p:nvSpPr>
          <p:cNvPr id="8195" name="Tijdelijke aanduiding voor inhoud 2"/>
          <p:cNvSpPr>
            <a:spLocks noGrp="1"/>
          </p:cNvSpPr>
          <p:nvPr>
            <p:ph idx="1"/>
          </p:nvPr>
        </p:nvSpPr>
        <p:spPr>
          <a:xfrm>
            <a:off x="457200" y="1125538"/>
            <a:ext cx="8507413" cy="5588000"/>
          </a:xfrm>
        </p:spPr>
        <p:txBody>
          <a:bodyPr/>
          <a:lstStyle/>
          <a:p>
            <a:pPr>
              <a:defRPr/>
            </a:pPr>
            <a:r>
              <a:rPr lang="nl-NL" altLang="nl-NL" sz="2400" dirty="0"/>
              <a:t>Dilemma: blijven er bij winterse omstandigheden voldoende banen over om vrij te kunnen spelen?</a:t>
            </a:r>
          </a:p>
          <a:p>
            <a:pPr lvl="1">
              <a:buFont typeface="Wingdings" panose="05000000000000000000" pitchFamily="2" charset="2"/>
              <a:buChar char="Ø"/>
              <a:defRPr/>
            </a:pPr>
            <a:r>
              <a:rPr lang="nl-NL" altLang="nl-NL" sz="2200" dirty="0"/>
              <a:t>Analyse van ‘speelgedrag’ in voorgaande jaren. Als de Canada </a:t>
            </a:r>
            <a:r>
              <a:rPr lang="nl-NL" altLang="nl-NL" sz="2200" dirty="0" err="1"/>
              <a:t>Tenn</a:t>
            </a:r>
            <a:r>
              <a:rPr lang="nl-NL" altLang="nl-NL" sz="2200" dirty="0"/>
              <a:t>-banen er uit lagen (3 à 4 maanden) werd zeker niet massaal overgestapt naar ARC. Bovendien ging het om een beperkte groep diehards.</a:t>
            </a:r>
          </a:p>
          <a:p>
            <a:pPr lvl="1">
              <a:buFont typeface="Wingdings" panose="05000000000000000000" pitchFamily="2" charset="2"/>
              <a:buChar char="Ø"/>
              <a:defRPr/>
            </a:pPr>
            <a:r>
              <a:rPr lang="nl-NL" altLang="nl-NL" sz="2200" dirty="0"/>
              <a:t>Het afgelopen jaar is wél massaal getennist. Op ARC, maar ook op de nieuwe banen. </a:t>
            </a:r>
          </a:p>
          <a:p>
            <a:pPr lvl="1">
              <a:buFont typeface="Wingdings" panose="05000000000000000000" pitchFamily="2" charset="2"/>
              <a:buChar char="Ø"/>
              <a:defRPr/>
            </a:pPr>
            <a:r>
              <a:rPr lang="nl-NL" altLang="nl-NL" sz="2200" dirty="0"/>
              <a:t>Behalve bij sneeuw, opdooi en groot onderhoud kan veel langer dan bij de CT-banen op gravel doorgespeeld worden. Zeker na hevige regenval.</a:t>
            </a:r>
          </a:p>
          <a:p>
            <a:pPr>
              <a:defRPr/>
            </a:pPr>
            <a:endParaRPr lang="nl-NL" altLang="nl-NL" sz="2400" dirty="0"/>
          </a:p>
          <a:p>
            <a:pPr marL="0" indent="0">
              <a:buFontTx/>
              <a:buNone/>
              <a:defRPr/>
            </a:pPr>
            <a:endParaRPr lang="nl-NL" altLang="nl-NL" sz="2400" dirty="0"/>
          </a:p>
        </p:txBody>
      </p:sp>
      <p:sp>
        <p:nvSpPr>
          <p:cNvPr id="16388"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D39079B8-3C52-4C7E-8DCC-B4C9DE9F890A}" type="slidenum">
              <a:rPr lang="en-US" altLang="nl-NL" sz="1400">
                <a:latin typeface="Arial" panose="020B0604020202020204" pitchFamily="34" charset="0"/>
              </a:rPr>
              <a:pPr>
                <a:lnSpc>
                  <a:spcPct val="100000"/>
                </a:lnSpc>
                <a:spcBef>
                  <a:spcPct val="0"/>
                </a:spcBef>
                <a:buFontTx/>
                <a:buNone/>
              </a:pPr>
              <a:t>10</a:t>
            </a:fld>
            <a:endParaRPr lang="en-US" altLang="nl-NL" sz="1400">
              <a:latin typeface="Arial" panose="020B06040202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noChangeArrowheads="1"/>
          </p:cNvSpPr>
          <p:nvPr>
            <p:ph type="title"/>
          </p:nvPr>
        </p:nvSpPr>
        <p:spPr/>
        <p:txBody>
          <a:bodyPr/>
          <a:lstStyle/>
          <a:p>
            <a:r>
              <a:rPr lang="nl-NL" altLang="nl-NL" i="0"/>
              <a:t>Van idee naar plan</a:t>
            </a:r>
          </a:p>
        </p:txBody>
      </p:sp>
      <p:sp>
        <p:nvSpPr>
          <p:cNvPr id="8195" name="Tijdelijke aanduiding voor inhoud 2"/>
          <p:cNvSpPr>
            <a:spLocks noGrp="1"/>
          </p:cNvSpPr>
          <p:nvPr>
            <p:ph idx="1"/>
          </p:nvPr>
        </p:nvSpPr>
        <p:spPr>
          <a:xfrm>
            <a:off x="457200" y="1198563"/>
            <a:ext cx="8507413" cy="5589587"/>
          </a:xfrm>
        </p:spPr>
        <p:txBody>
          <a:bodyPr/>
          <a:lstStyle/>
          <a:p>
            <a:pPr lvl="1">
              <a:buFont typeface="Wingdings" panose="05000000000000000000" pitchFamily="2" charset="2"/>
              <a:buChar char="Ø"/>
              <a:defRPr/>
            </a:pPr>
            <a:r>
              <a:rPr lang="nl-NL" altLang="nl-NL" sz="2200" dirty="0"/>
              <a:t>Opmerking: ook de ARC-banen zouden uit gebruik genomen moeten worden bij opdooi. Dit doen we gewoonlijk niet, omdat de schade niet zichtbaar is en onder de mat zit.</a:t>
            </a:r>
          </a:p>
          <a:p>
            <a:pPr lvl="1">
              <a:buFont typeface="Wingdings" panose="05000000000000000000" pitchFamily="2" charset="2"/>
              <a:buChar char="Ø"/>
              <a:defRPr/>
            </a:pPr>
            <a:r>
              <a:rPr lang="nl-NL" altLang="nl-NL" sz="2200" dirty="0"/>
              <a:t>Commissie Baanonderhoud krijgt steeds meer grip op de nieuwe banen. Bovendien vaste afspraken met een professionele onderhoudspartij.</a:t>
            </a:r>
          </a:p>
          <a:p>
            <a:pPr lvl="1">
              <a:defRPr/>
            </a:pPr>
            <a:endParaRPr lang="nl-NL" altLang="nl-NL" sz="2200" dirty="0"/>
          </a:p>
          <a:p>
            <a:pPr>
              <a:defRPr/>
            </a:pPr>
            <a:r>
              <a:rPr lang="nl-NL" altLang="nl-NL" sz="2400" dirty="0"/>
              <a:t>Naar ons inzicht zijn we niet afhankelijk van ARC om het grootste deel van de winter buiten te kunnen tennissen</a:t>
            </a:r>
          </a:p>
          <a:p>
            <a:pPr>
              <a:defRPr/>
            </a:pPr>
            <a:endParaRPr lang="nl-NL" altLang="nl-NL" sz="2400" dirty="0"/>
          </a:p>
          <a:p>
            <a:pPr>
              <a:defRPr/>
            </a:pPr>
            <a:endParaRPr lang="nl-NL" altLang="nl-NL" sz="2400" dirty="0"/>
          </a:p>
          <a:p>
            <a:pPr>
              <a:defRPr/>
            </a:pPr>
            <a:endParaRPr lang="nl-NL" altLang="nl-NL" sz="2200" dirty="0"/>
          </a:p>
          <a:p>
            <a:pPr marL="0" indent="0">
              <a:buFontTx/>
              <a:buNone/>
              <a:defRPr/>
            </a:pPr>
            <a:endParaRPr lang="nl-NL" altLang="nl-NL" sz="2400" dirty="0"/>
          </a:p>
        </p:txBody>
      </p:sp>
      <p:sp>
        <p:nvSpPr>
          <p:cNvPr id="17412"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26DF4F4F-3A43-4227-A8F0-D54E7E66207A}" type="slidenum">
              <a:rPr lang="en-US" altLang="nl-NL" sz="1400">
                <a:latin typeface="Arial" panose="020B0604020202020204" pitchFamily="34" charset="0"/>
              </a:rPr>
              <a:pPr>
                <a:lnSpc>
                  <a:spcPct val="100000"/>
                </a:lnSpc>
                <a:spcBef>
                  <a:spcPct val="0"/>
                </a:spcBef>
                <a:buFontTx/>
                <a:buNone/>
              </a:pPr>
              <a:t>11</a:t>
            </a:fld>
            <a:endParaRPr lang="en-US" altLang="nl-NL" sz="1400">
              <a:latin typeface="Arial" panose="020B060402020202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52513"/>
            <a:ext cx="8569325"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jdelijke aanduiding voor inhoud 2"/>
          <p:cNvSpPr>
            <a:spLocks noGrp="1" noChangeArrowheads="1"/>
          </p:cNvSpPr>
          <p:nvPr>
            <p:ph idx="1"/>
          </p:nvPr>
        </p:nvSpPr>
        <p:spPr>
          <a:xfrm>
            <a:off x="457200" y="1052513"/>
            <a:ext cx="8507413" cy="5589587"/>
          </a:xfrm>
        </p:spPr>
        <p:txBody>
          <a:bodyPr/>
          <a:lstStyle/>
          <a:p>
            <a:r>
              <a:rPr lang="nl-NL" altLang="nl-NL" sz="2400">
                <a:solidFill>
                  <a:schemeClr val="bg1"/>
                </a:solidFill>
              </a:rPr>
              <a:t>Om volledig te zijn is uitgebreid onderzoek gedaan naar een hal over gravel</a:t>
            </a:r>
          </a:p>
          <a:p>
            <a:pPr lvl="1">
              <a:buFont typeface="Wingdings" panose="05000000000000000000" pitchFamily="2" charset="2"/>
              <a:buChar char="Ø"/>
            </a:pPr>
            <a:r>
              <a:rPr lang="nl-NL" altLang="nl-NL" sz="2200">
                <a:solidFill>
                  <a:schemeClr val="bg1"/>
                </a:solidFill>
              </a:rPr>
              <a:t>Ons laten informeren door drie leveranciers, de leverancier van de banen, de KNLTB en contact gezocht met drie parken</a:t>
            </a:r>
          </a:p>
          <a:p>
            <a:pPr lvl="1">
              <a:buFont typeface="Wingdings" panose="05000000000000000000" pitchFamily="2" charset="2"/>
              <a:buChar char="Ø"/>
            </a:pPr>
            <a:r>
              <a:rPr lang="nl-NL" altLang="nl-NL" sz="2200">
                <a:solidFill>
                  <a:schemeClr val="bg1"/>
                </a:solidFill>
              </a:rPr>
              <a:t>Geschrokken van de vochtproblemen. Veel condens, bedompte atmosfeer, kortsluiting verlichting.</a:t>
            </a:r>
          </a:p>
          <a:p>
            <a:pPr lvl="1">
              <a:buFont typeface="Wingdings" panose="05000000000000000000" pitchFamily="2" charset="2"/>
              <a:buChar char="Ø"/>
            </a:pPr>
            <a:r>
              <a:rPr lang="nl-NL" altLang="nl-NL" sz="2200">
                <a:solidFill>
                  <a:schemeClr val="bg1"/>
                </a:solidFill>
              </a:rPr>
              <a:t>Verwachting dat de kwaliteit van de banen terugloopt. Minder doorlatendheid en daardoor plassen op de baan bij regen.</a:t>
            </a:r>
          </a:p>
          <a:p>
            <a:pPr lvl="1">
              <a:buFont typeface="Wingdings" panose="05000000000000000000" pitchFamily="2" charset="2"/>
              <a:buChar char="Ø"/>
            </a:pPr>
            <a:r>
              <a:rPr lang="nl-NL" altLang="nl-NL" sz="2200">
                <a:solidFill>
                  <a:schemeClr val="bg1"/>
                </a:solidFill>
              </a:rPr>
              <a:t>Geen van de geraadpleegde partijen wil verantwoordelijkheid nemen</a:t>
            </a:r>
          </a:p>
        </p:txBody>
      </p:sp>
      <p:sp>
        <p:nvSpPr>
          <p:cNvPr id="18436" name="Titel 1"/>
          <p:cNvSpPr>
            <a:spLocks noGrp="1" noChangeArrowheads="1"/>
          </p:cNvSpPr>
          <p:nvPr>
            <p:ph type="title"/>
          </p:nvPr>
        </p:nvSpPr>
        <p:spPr/>
        <p:txBody>
          <a:bodyPr/>
          <a:lstStyle/>
          <a:p>
            <a:r>
              <a:rPr lang="nl-NL" altLang="nl-NL" i="0"/>
              <a:t>Van idee naar plan</a:t>
            </a:r>
          </a:p>
        </p:txBody>
      </p:sp>
      <p:sp>
        <p:nvSpPr>
          <p:cNvPr id="18437"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F6992454-91D1-4E56-8944-034E81392229}" type="slidenum">
              <a:rPr lang="en-US" altLang="nl-NL" sz="1400">
                <a:latin typeface="Arial" panose="020B0604020202020204" pitchFamily="34" charset="0"/>
              </a:rPr>
              <a:pPr>
                <a:lnSpc>
                  <a:spcPct val="100000"/>
                </a:lnSpc>
                <a:spcBef>
                  <a:spcPct val="0"/>
                </a:spcBef>
                <a:buFontTx/>
                <a:buNone/>
              </a:pPr>
              <a:t>12</a:t>
            </a:fld>
            <a:endParaRPr lang="en-US" altLang="nl-NL" sz="1400">
              <a:latin typeface="Arial" panose="020B06040202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jdelijke aanduiding voor inhoud 2"/>
          <p:cNvSpPr>
            <a:spLocks noGrp="1"/>
          </p:cNvSpPr>
          <p:nvPr>
            <p:ph idx="1"/>
          </p:nvPr>
        </p:nvSpPr>
        <p:spPr>
          <a:xfrm>
            <a:off x="457200" y="1052513"/>
            <a:ext cx="8507413" cy="5589587"/>
          </a:xfrm>
        </p:spPr>
        <p:txBody>
          <a:bodyPr/>
          <a:lstStyle/>
          <a:p>
            <a:pPr marL="0" indent="0">
              <a:lnSpc>
                <a:spcPct val="100000"/>
              </a:lnSpc>
              <a:buFontTx/>
              <a:buNone/>
              <a:defRPr/>
            </a:pPr>
            <a:r>
              <a:rPr lang="nl-NL" altLang="nl-NL" sz="2400" dirty="0"/>
              <a:t>Onze conclusie: </a:t>
            </a:r>
          </a:p>
          <a:p>
            <a:pPr>
              <a:lnSpc>
                <a:spcPct val="100000"/>
              </a:lnSpc>
              <a:defRPr/>
            </a:pPr>
            <a:r>
              <a:rPr lang="nl-NL" altLang="nl-NL" sz="2400" dirty="0"/>
              <a:t>een hal over gravel is te riskant. We blijven bij het oorspronkelijke plan. Een hal over ARC dus.</a:t>
            </a:r>
          </a:p>
          <a:p>
            <a:pPr>
              <a:lnSpc>
                <a:spcPct val="100000"/>
              </a:lnSpc>
              <a:defRPr/>
            </a:pPr>
            <a:endParaRPr lang="nl-NL" altLang="nl-NL" sz="2200" i="1" dirty="0"/>
          </a:p>
          <a:p>
            <a:pPr>
              <a:lnSpc>
                <a:spcPct val="100000"/>
              </a:lnSpc>
              <a:defRPr/>
            </a:pPr>
            <a:r>
              <a:rPr lang="nl-NL" altLang="nl-NL" sz="2400" dirty="0"/>
              <a:t>Uit de peiling begin 2020 bleek dat ca. een derde van de senioren een contractbaan wilde huren. Gezien het speelgedrag van het afgelopen jaar zijn we wat terughoudender. We gaan uit van 20-25%. Een 3-baanshal heeft de voorkeur.</a:t>
            </a:r>
          </a:p>
          <a:p>
            <a:pPr>
              <a:lnSpc>
                <a:spcPct val="100000"/>
              </a:lnSpc>
              <a:defRPr/>
            </a:pPr>
            <a:endParaRPr lang="nl-NL" altLang="nl-NL" sz="2400" dirty="0"/>
          </a:p>
          <a:p>
            <a:pPr>
              <a:lnSpc>
                <a:spcPct val="100000"/>
              </a:lnSpc>
              <a:defRPr/>
            </a:pPr>
            <a:r>
              <a:rPr lang="nl-NL" altLang="nl-NL" sz="2400" dirty="0"/>
              <a:t>We zijn ervan overtuigd dat een blaashal grote meerwaarde heeft voor de vereniging!</a:t>
            </a:r>
          </a:p>
        </p:txBody>
      </p:sp>
      <p:sp>
        <p:nvSpPr>
          <p:cNvPr id="19459" name="Titel 1"/>
          <p:cNvSpPr>
            <a:spLocks noGrp="1" noChangeArrowheads="1"/>
          </p:cNvSpPr>
          <p:nvPr>
            <p:ph type="title"/>
          </p:nvPr>
        </p:nvSpPr>
        <p:spPr/>
        <p:txBody>
          <a:bodyPr/>
          <a:lstStyle/>
          <a:p>
            <a:r>
              <a:rPr lang="nl-NL" altLang="nl-NL" i="0"/>
              <a:t>Van idee naar plan</a:t>
            </a:r>
          </a:p>
        </p:txBody>
      </p:sp>
      <p:sp>
        <p:nvSpPr>
          <p:cNvPr id="19460"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4E94E44F-4EB5-4339-B370-A1D5C5350E94}" type="slidenum">
              <a:rPr lang="en-US" altLang="nl-NL" sz="1400">
                <a:latin typeface="Arial" panose="020B0604020202020204" pitchFamily="34" charset="0"/>
              </a:rPr>
              <a:pPr>
                <a:lnSpc>
                  <a:spcPct val="100000"/>
                </a:lnSpc>
                <a:spcBef>
                  <a:spcPct val="0"/>
                </a:spcBef>
                <a:buFontTx/>
                <a:buNone/>
              </a:pPr>
              <a:t>13</a:t>
            </a:fld>
            <a:endParaRPr lang="en-US" altLang="nl-NL" sz="1400">
              <a:latin typeface="Arial" panose="020B0604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inhoud 2"/>
          <p:cNvSpPr>
            <a:spLocks noGrp="1" noChangeArrowheads="1"/>
          </p:cNvSpPr>
          <p:nvPr>
            <p:ph idx="1"/>
          </p:nvPr>
        </p:nvSpPr>
        <p:spPr>
          <a:xfrm>
            <a:off x="457200" y="1052513"/>
            <a:ext cx="8507413" cy="5589587"/>
          </a:xfrm>
        </p:spPr>
        <p:txBody>
          <a:bodyPr/>
          <a:lstStyle/>
          <a:p>
            <a:pPr marL="0" indent="0">
              <a:lnSpc>
                <a:spcPct val="100000"/>
              </a:lnSpc>
              <a:buFontTx/>
              <a:buNone/>
            </a:pPr>
            <a:endParaRPr lang="nl-NL" altLang="nl-NL" sz="2400"/>
          </a:p>
          <a:p>
            <a:pPr marL="0" indent="0">
              <a:lnSpc>
                <a:spcPct val="100000"/>
              </a:lnSpc>
              <a:buFontTx/>
              <a:buNone/>
            </a:pPr>
            <a:endParaRPr lang="nl-NL" altLang="nl-NL" sz="2400"/>
          </a:p>
          <a:p>
            <a:pPr marL="0" indent="0">
              <a:lnSpc>
                <a:spcPct val="100000"/>
              </a:lnSpc>
              <a:buFontTx/>
              <a:buNone/>
            </a:pPr>
            <a:r>
              <a:rPr lang="nl-NL" altLang="nl-NL" sz="2400"/>
              <a:t>Stéphanie Rottier  -  Hoofdtrainer Tennisschool</a:t>
            </a:r>
          </a:p>
        </p:txBody>
      </p:sp>
      <p:sp>
        <p:nvSpPr>
          <p:cNvPr id="20483" name="Titel 1"/>
          <p:cNvSpPr>
            <a:spLocks noGrp="1" noChangeArrowheads="1"/>
          </p:cNvSpPr>
          <p:nvPr>
            <p:ph type="title"/>
          </p:nvPr>
        </p:nvSpPr>
        <p:spPr>
          <a:xfrm>
            <a:off x="457200" y="173038"/>
            <a:ext cx="5843588" cy="1023937"/>
          </a:xfrm>
        </p:spPr>
        <p:txBody>
          <a:bodyPr/>
          <a:lstStyle/>
          <a:p>
            <a:r>
              <a:rPr lang="nl-NL" altLang="nl-NL"/>
              <a:t>Wat is mijn ervaring met al járen binnen lesgeven in de winter</a:t>
            </a:r>
            <a:endParaRPr lang="nl-NL" altLang="nl-NL" i="0"/>
          </a:p>
        </p:txBody>
      </p:sp>
      <p:sp>
        <p:nvSpPr>
          <p:cNvPr id="20484"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2F41F567-EC92-4BD6-80F5-B0E51ECE27AB}" type="slidenum">
              <a:rPr lang="en-US" altLang="nl-NL" sz="1400">
                <a:latin typeface="Arial" panose="020B0604020202020204" pitchFamily="34" charset="0"/>
              </a:rPr>
              <a:pPr>
                <a:lnSpc>
                  <a:spcPct val="100000"/>
                </a:lnSpc>
                <a:spcBef>
                  <a:spcPct val="0"/>
                </a:spcBef>
                <a:buFontTx/>
                <a:buNone/>
              </a:pPr>
              <a:t>14</a:t>
            </a:fld>
            <a:endParaRPr lang="en-US" altLang="nl-NL" sz="1400">
              <a:latin typeface="Arial" panose="020B0604020202020204" pitchFamily="34"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noChangeArrowheads="1"/>
          </p:cNvSpPr>
          <p:nvPr>
            <p:ph type="title"/>
          </p:nvPr>
        </p:nvSpPr>
        <p:spPr>
          <a:xfrm>
            <a:off x="476250" y="371475"/>
            <a:ext cx="5770563" cy="811213"/>
          </a:xfrm>
        </p:spPr>
        <p:txBody>
          <a:bodyPr/>
          <a:lstStyle/>
          <a:p>
            <a:r>
              <a:rPr lang="nl-NL" altLang="nl-NL"/>
              <a:t>Wat is mijn ervaring met al járen binnen lesgeven</a:t>
            </a:r>
          </a:p>
        </p:txBody>
      </p:sp>
      <p:sp>
        <p:nvSpPr>
          <p:cNvPr id="21507"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89104129-B768-461F-AE2C-E4288AA4A3CD}" type="slidenum">
              <a:rPr lang="en-US" altLang="nl-NL" sz="1400">
                <a:latin typeface="Arial" panose="020B0604020202020204" pitchFamily="34" charset="0"/>
              </a:rPr>
              <a:pPr>
                <a:lnSpc>
                  <a:spcPct val="100000"/>
                </a:lnSpc>
                <a:spcBef>
                  <a:spcPct val="0"/>
                </a:spcBef>
                <a:buFontTx/>
                <a:buNone/>
              </a:pPr>
              <a:t>15</a:t>
            </a:fld>
            <a:endParaRPr lang="en-US" altLang="nl-NL" sz="1400">
              <a:latin typeface="Arial" panose="020B0604020202020204" pitchFamily="34" charset="0"/>
            </a:endParaRPr>
          </a:p>
        </p:txBody>
      </p:sp>
      <p:sp>
        <p:nvSpPr>
          <p:cNvPr id="21508" name="Tijdelijke aanduiding voor inhoud 2"/>
          <p:cNvSpPr>
            <a:spLocks noGrp="1" noChangeArrowheads="1"/>
          </p:cNvSpPr>
          <p:nvPr>
            <p:ph idx="1"/>
          </p:nvPr>
        </p:nvSpPr>
        <p:spPr>
          <a:xfrm>
            <a:off x="476250" y="1684338"/>
            <a:ext cx="8507413" cy="4891087"/>
          </a:xfrm>
        </p:spPr>
        <p:txBody>
          <a:bodyPr/>
          <a:lstStyle/>
          <a:p>
            <a:pPr>
              <a:lnSpc>
                <a:spcPct val="100000"/>
              </a:lnSpc>
            </a:pPr>
            <a:r>
              <a:rPr lang="nl-NL" altLang="nl-NL" sz="2400"/>
              <a:t>De jongste jeugd speelt nu binnen bij het Racket Centrum en dat kan straks hopelijk op het eigen park:</a:t>
            </a:r>
          </a:p>
          <a:p>
            <a:pPr lvl="1">
              <a:lnSpc>
                <a:spcPct val="100000"/>
              </a:lnSpc>
              <a:buFont typeface="Wingdings" panose="05000000000000000000" pitchFamily="2" charset="2"/>
              <a:buChar char="Ø"/>
            </a:pPr>
            <a:r>
              <a:rPr lang="nl-NL" altLang="nl-NL" sz="2200"/>
              <a:t>Zij staan over het algemeen meer stil en dat heb je liever niet in de kou</a:t>
            </a:r>
          </a:p>
          <a:p>
            <a:pPr lvl="1">
              <a:lnSpc>
                <a:spcPct val="100000"/>
              </a:lnSpc>
              <a:buFont typeface="Wingdings" panose="05000000000000000000" pitchFamily="2" charset="2"/>
              <a:buChar char="Ø"/>
            </a:pPr>
            <a:r>
              <a:rPr lang="nl-NL" altLang="nl-NL" sz="2200"/>
              <a:t>Zo houden ze er het meeste plezier in</a:t>
            </a:r>
          </a:p>
          <a:p>
            <a:pPr lvl="1">
              <a:lnSpc>
                <a:spcPct val="100000"/>
              </a:lnSpc>
              <a:buFont typeface="Wingdings" panose="05000000000000000000" pitchFamily="2" charset="2"/>
              <a:buChar char="Ø"/>
            </a:pPr>
            <a:r>
              <a:rPr lang="nl-NL" altLang="nl-NL" sz="2200"/>
              <a:t>Juist deze jonge instroom is belangrijk voor de vereniging</a:t>
            </a:r>
          </a:p>
          <a:p>
            <a:pPr lvl="1">
              <a:lnSpc>
                <a:spcPct val="100000"/>
              </a:lnSpc>
              <a:buFont typeface="Wingdings" panose="05000000000000000000" pitchFamily="2" charset="2"/>
              <a:buChar char="Ø"/>
            </a:pPr>
            <a:endParaRPr lang="nl-NL" altLang="nl-NL" sz="2200"/>
          </a:p>
          <a:p>
            <a:pPr>
              <a:lnSpc>
                <a:spcPct val="100000"/>
              </a:lnSpc>
            </a:pPr>
            <a:r>
              <a:rPr lang="nl-NL" altLang="nl-NL" sz="2400"/>
              <a:t>Bovendien is het goed voor hun tennisontwikkeling:</a:t>
            </a:r>
          </a:p>
          <a:p>
            <a:pPr lvl="1">
              <a:lnSpc>
                <a:spcPct val="100000"/>
              </a:lnSpc>
              <a:buFont typeface="Wingdings" panose="05000000000000000000" pitchFamily="2" charset="2"/>
              <a:buChar char="Ø"/>
            </a:pPr>
            <a:r>
              <a:rPr lang="nl-NL" altLang="nl-NL" sz="2200"/>
              <a:t>Aantoonbaar baat bij wekelijks trainen</a:t>
            </a:r>
          </a:p>
          <a:p>
            <a:pPr lvl="1">
              <a:lnSpc>
                <a:spcPct val="100000"/>
              </a:lnSpc>
              <a:buFont typeface="Wingdings" panose="05000000000000000000" pitchFamily="2" charset="2"/>
              <a:buChar char="Ø"/>
            </a:pPr>
            <a:r>
              <a:rPr lang="nl-NL" altLang="nl-NL" sz="2200"/>
              <a:t>Ontwikkeling gaat sneller</a:t>
            </a:r>
          </a:p>
          <a:p>
            <a:pPr lvl="1">
              <a:lnSpc>
                <a:spcPct val="100000"/>
              </a:lnSpc>
              <a:buFont typeface="Wingdings" panose="05000000000000000000" pitchFamily="2" charset="2"/>
              <a:buChar char="Ø"/>
            </a:pPr>
            <a:r>
              <a:rPr lang="nl-NL" altLang="nl-NL" sz="2200"/>
              <a:t>Hoe leuk is het als tennis vaker de ‘eerste sport’ wordt!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noChangeArrowheads="1"/>
          </p:cNvSpPr>
          <p:nvPr>
            <p:ph type="title"/>
          </p:nvPr>
        </p:nvSpPr>
        <p:spPr>
          <a:xfrm>
            <a:off x="457200" y="188913"/>
            <a:ext cx="5843588" cy="811212"/>
          </a:xfrm>
        </p:spPr>
        <p:txBody>
          <a:bodyPr/>
          <a:lstStyle/>
          <a:p>
            <a:r>
              <a:rPr lang="nl-NL" altLang="nl-NL"/>
              <a:t>Wat is mijn ervaring met al járen binnen lesgeven</a:t>
            </a:r>
            <a:endParaRPr lang="nl-NL" altLang="nl-NL" i="0"/>
          </a:p>
        </p:txBody>
      </p:sp>
      <p:sp>
        <p:nvSpPr>
          <p:cNvPr id="22531"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CBEE6162-7F5A-47E1-A937-B4BFD38598B9}" type="slidenum">
              <a:rPr lang="en-US" altLang="nl-NL" sz="1400">
                <a:latin typeface="Arial" panose="020B0604020202020204" pitchFamily="34" charset="0"/>
              </a:rPr>
              <a:pPr>
                <a:lnSpc>
                  <a:spcPct val="100000"/>
                </a:lnSpc>
                <a:spcBef>
                  <a:spcPct val="0"/>
                </a:spcBef>
                <a:buFontTx/>
                <a:buNone/>
              </a:pPr>
              <a:t>16</a:t>
            </a:fld>
            <a:endParaRPr lang="en-US" altLang="nl-NL" sz="1400">
              <a:latin typeface="Arial" panose="020B0604020202020204" pitchFamily="34" charset="0"/>
            </a:endParaRPr>
          </a:p>
        </p:txBody>
      </p:sp>
      <p:sp>
        <p:nvSpPr>
          <p:cNvPr id="17410" name="Tijdelijke aanduiding voor inhoud 2"/>
          <p:cNvSpPr>
            <a:spLocks noGrp="1" noChangeArrowheads="1"/>
          </p:cNvSpPr>
          <p:nvPr>
            <p:ph idx="1"/>
          </p:nvPr>
        </p:nvSpPr>
        <p:spPr>
          <a:xfrm>
            <a:off x="466725" y="1223963"/>
            <a:ext cx="8507413" cy="5589587"/>
          </a:xfrm>
        </p:spPr>
        <p:txBody>
          <a:bodyPr/>
          <a:lstStyle/>
          <a:p>
            <a:pPr>
              <a:lnSpc>
                <a:spcPts val="2600"/>
              </a:lnSpc>
              <a:defRPr/>
            </a:pPr>
            <a:r>
              <a:rPr lang="nl-NL" altLang="nl-NL" sz="2400" dirty="0"/>
              <a:t>Geen wind, regen en kou:</a:t>
            </a:r>
          </a:p>
          <a:p>
            <a:pPr lvl="1">
              <a:lnSpc>
                <a:spcPts val="2600"/>
              </a:lnSpc>
              <a:buFont typeface="Wingdings" panose="05000000000000000000" pitchFamily="2" charset="2"/>
              <a:buChar char="Ø"/>
              <a:defRPr/>
            </a:pPr>
            <a:r>
              <a:rPr lang="nl-NL" altLang="nl-NL" sz="2200" dirty="0"/>
              <a:t>Lessen gaan altijd door</a:t>
            </a:r>
          </a:p>
          <a:p>
            <a:pPr lvl="1">
              <a:lnSpc>
                <a:spcPts val="2600"/>
              </a:lnSpc>
              <a:buFont typeface="Wingdings" panose="05000000000000000000" pitchFamily="2" charset="2"/>
              <a:buChar char="Ø"/>
              <a:defRPr/>
            </a:pPr>
            <a:r>
              <a:rPr lang="nl-NL" altLang="nl-NL" sz="2200" dirty="0"/>
              <a:t>Positief effect op het spelplezier, zowel van </a:t>
            </a:r>
          </a:p>
          <a:p>
            <a:pPr marL="457200" lvl="1" indent="0">
              <a:lnSpc>
                <a:spcPts val="2600"/>
              </a:lnSpc>
              <a:buFontTx/>
              <a:buNone/>
              <a:defRPr/>
            </a:pPr>
            <a:r>
              <a:rPr lang="nl-NL" altLang="nl-NL" sz="2200" dirty="0"/>
              <a:t>   de </a:t>
            </a:r>
            <a:r>
              <a:rPr lang="nl-NL" altLang="nl-NL" sz="2200" dirty="0" err="1"/>
              <a:t>lessers</a:t>
            </a:r>
            <a:r>
              <a:rPr lang="nl-NL" altLang="nl-NL" sz="2200" dirty="0"/>
              <a:t> als niet te vergeten de trainers…. </a:t>
            </a:r>
          </a:p>
          <a:p>
            <a:pPr marL="457200" lvl="1" indent="0">
              <a:lnSpc>
                <a:spcPts val="2600"/>
              </a:lnSpc>
              <a:buFontTx/>
              <a:buNone/>
              <a:defRPr/>
            </a:pPr>
            <a:endParaRPr lang="nl-NL" altLang="nl-NL" sz="2200" dirty="0"/>
          </a:p>
          <a:p>
            <a:pPr marL="400050">
              <a:lnSpc>
                <a:spcPts val="2600"/>
              </a:lnSpc>
              <a:defRPr/>
            </a:pPr>
            <a:r>
              <a:rPr lang="nl-NL" altLang="nl-NL" sz="2400" dirty="0"/>
              <a:t>Door het organiseren van evenementen is er de mogelijkheid om ook in de winter-lesperiode ervaring op te kunnen doen met ‘wedstrijdjes’ spelen. Denk aan een oliebollentoernooi voor de kinderen, een instuif, toernooi voor beginners, etc.</a:t>
            </a:r>
          </a:p>
          <a:p>
            <a:pPr marL="400050">
              <a:lnSpc>
                <a:spcPts val="2600"/>
              </a:lnSpc>
              <a:defRPr/>
            </a:pPr>
            <a:endParaRPr lang="nl-NL" altLang="nl-NL" sz="2400" dirty="0"/>
          </a:p>
          <a:p>
            <a:pPr marL="400050">
              <a:lnSpc>
                <a:spcPts val="2600"/>
              </a:lnSpc>
              <a:defRPr/>
            </a:pPr>
            <a:r>
              <a:rPr lang="nl-NL" altLang="nl-NL" sz="2400" dirty="0"/>
              <a:t>Wij verwachten in de winter zo’n 200-250 lessende leden. Dat is een groot aantal! Daar past bij dat er een keuze aangeboden kan worden tussen binnen of buiten lessen.</a:t>
            </a:r>
          </a:p>
        </p:txBody>
      </p:sp>
      <p:pic>
        <p:nvPicPr>
          <p:cNvPr id="22533" name="Afbeelding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1247775"/>
            <a:ext cx="1711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inhoud 2"/>
          <p:cNvSpPr>
            <a:spLocks noGrp="1" noChangeArrowheads="1"/>
          </p:cNvSpPr>
          <p:nvPr>
            <p:ph idx="1"/>
          </p:nvPr>
        </p:nvSpPr>
        <p:spPr>
          <a:xfrm>
            <a:off x="457200" y="1412875"/>
            <a:ext cx="8507413" cy="3816350"/>
          </a:xfrm>
        </p:spPr>
        <p:txBody>
          <a:bodyPr/>
          <a:lstStyle/>
          <a:p>
            <a:pPr marL="0" indent="0">
              <a:lnSpc>
                <a:spcPct val="100000"/>
              </a:lnSpc>
              <a:spcAft>
                <a:spcPts val="600"/>
              </a:spcAft>
              <a:buClr>
                <a:srgbClr val="89C1A7"/>
              </a:buClr>
              <a:buSzPts val="1800"/>
              <a:buFontTx/>
              <a:buNone/>
            </a:pPr>
            <a:endParaRPr lang="nl-NL" altLang="nl-NL" sz="2400">
              <a:cs typeface="Calibri" panose="020F0502020204030204" pitchFamily="34" charset="0"/>
              <a:sym typeface="Calibri" panose="020F0502020204030204" pitchFamily="34" charset="0"/>
            </a:endParaRPr>
          </a:p>
          <a:p>
            <a:pPr marL="0" indent="0">
              <a:lnSpc>
                <a:spcPct val="100000"/>
              </a:lnSpc>
              <a:spcAft>
                <a:spcPts val="600"/>
              </a:spcAft>
              <a:buClr>
                <a:srgbClr val="89C1A7"/>
              </a:buClr>
              <a:buSzPts val="1800"/>
              <a:buFontTx/>
              <a:buNone/>
            </a:pPr>
            <a:r>
              <a:rPr lang="nl-NL" altLang="nl-NL" sz="2400">
                <a:cs typeface="Calibri" panose="020F0502020204030204" pitchFamily="34" charset="0"/>
                <a:sym typeface="Calibri" panose="020F0502020204030204" pitchFamily="34" charset="0"/>
              </a:rPr>
              <a:t>Rindert Westra - penningmeester</a:t>
            </a:r>
          </a:p>
        </p:txBody>
      </p:sp>
      <p:sp>
        <p:nvSpPr>
          <p:cNvPr id="23555" name="Titel 1"/>
          <p:cNvSpPr>
            <a:spLocks noGrp="1" noChangeArrowheads="1"/>
          </p:cNvSpPr>
          <p:nvPr>
            <p:ph type="title"/>
          </p:nvPr>
        </p:nvSpPr>
        <p:spPr/>
        <p:txBody>
          <a:bodyPr/>
          <a:lstStyle/>
          <a:p>
            <a:r>
              <a:rPr lang="nl-NL" altLang="nl-NL" i="0"/>
              <a:t>Uitgangspunten en exploitatie </a:t>
            </a:r>
          </a:p>
        </p:txBody>
      </p:sp>
      <p:sp>
        <p:nvSpPr>
          <p:cNvPr id="23556"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2A186306-6AC7-45BF-899D-0E643E14392C}" type="slidenum">
              <a:rPr lang="en-US" altLang="nl-NL" sz="1400">
                <a:latin typeface="Arial" panose="020B0604020202020204" pitchFamily="34" charset="0"/>
              </a:rPr>
              <a:pPr>
                <a:lnSpc>
                  <a:spcPct val="100000"/>
                </a:lnSpc>
                <a:spcBef>
                  <a:spcPct val="0"/>
                </a:spcBef>
                <a:buFontTx/>
                <a:buNone/>
              </a:pPr>
              <a:t>17</a:t>
            </a:fld>
            <a:endParaRPr lang="en-US" altLang="nl-NL" sz="1400">
              <a:latin typeface="Arial" panose="020B0604020202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inhoud 2"/>
          <p:cNvSpPr>
            <a:spLocks noGrp="1" noChangeArrowheads="1"/>
          </p:cNvSpPr>
          <p:nvPr>
            <p:ph idx="1"/>
          </p:nvPr>
        </p:nvSpPr>
        <p:spPr>
          <a:xfrm>
            <a:off x="446088" y="1196975"/>
            <a:ext cx="8507412" cy="3816350"/>
          </a:xfrm>
        </p:spPr>
        <p:txBody>
          <a:bodyPr/>
          <a:lstStyle/>
          <a:p>
            <a:pPr marL="0" indent="0">
              <a:lnSpc>
                <a:spcPct val="100000"/>
              </a:lnSpc>
              <a:spcAft>
                <a:spcPts val="600"/>
              </a:spcAft>
              <a:buClr>
                <a:srgbClr val="89C1A7"/>
              </a:buClr>
              <a:buSzPts val="1800"/>
              <a:buFontTx/>
              <a:buNone/>
              <a:defRPr/>
            </a:pPr>
            <a:r>
              <a:rPr lang="nl-NL" sz="2400" dirty="0">
                <a:cs typeface="Calibri"/>
                <a:sym typeface="Calibri"/>
              </a:rPr>
              <a:t>Algemeen</a:t>
            </a:r>
          </a:p>
          <a:p>
            <a:pPr marL="0" indent="0">
              <a:lnSpc>
                <a:spcPct val="100000"/>
              </a:lnSpc>
              <a:spcAft>
                <a:spcPts val="600"/>
              </a:spcAft>
              <a:buClr>
                <a:srgbClr val="89C1A7"/>
              </a:buClr>
              <a:buSzPts val="1800"/>
              <a:buFontTx/>
              <a:buNone/>
              <a:defRPr/>
            </a:pPr>
            <a:endParaRPr lang="nl-NL" sz="2400" dirty="0">
              <a:cs typeface="Calibri"/>
              <a:sym typeface="Calibri"/>
            </a:endParaRPr>
          </a:p>
          <a:p>
            <a:pPr>
              <a:lnSpc>
                <a:spcPct val="100000"/>
              </a:lnSpc>
              <a:spcAft>
                <a:spcPts val="600"/>
              </a:spcAft>
              <a:buSzPts val="1800"/>
              <a:buFont typeface="Trebuchet MS" panose="020B0603020202020204" pitchFamily="34" charset="0"/>
              <a:buChar char="●"/>
              <a:defRPr/>
            </a:pPr>
            <a:r>
              <a:rPr lang="nl-NL" sz="2400" dirty="0">
                <a:cs typeface="Calibri"/>
                <a:sym typeface="Calibri"/>
              </a:rPr>
              <a:t>De hal staat er van begin oktober tot eind maart</a:t>
            </a:r>
          </a:p>
          <a:p>
            <a:pPr>
              <a:lnSpc>
                <a:spcPct val="100000"/>
              </a:lnSpc>
              <a:spcAft>
                <a:spcPts val="600"/>
              </a:spcAft>
              <a:buSzPts val="1800"/>
              <a:buFont typeface="Trebuchet MS" panose="020B0603020202020204" pitchFamily="34" charset="0"/>
              <a:buChar char="●"/>
              <a:defRPr/>
            </a:pPr>
            <a:endParaRPr lang="nl-NL" sz="2400" dirty="0">
              <a:cs typeface="Calibri"/>
              <a:sym typeface="Calibri"/>
            </a:endParaRPr>
          </a:p>
          <a:p>
            <a:pPr>
              <a:lnSpc>
                <a:spcPct val="100000"/>
              </a:lnSpc>
              <a:spcAft>
                <a:spcPts val="600"/>
              </a:spcAft>
              <a:buSzPts val="1800"/>
              <a:buFont typeface="Trebuchet MS" panose="020B0603020202020204" pitchFamily="34" charset="0"/>
              <a:buChar char="●"/>
              <a:defRPr/>
            </a:pPr>
            <a:r>
              <a:rPr lang="nl-NL" sz="2400" dirty="0">
                <a:cs typeface="Calibri"/>
                <a:sym typeface="Calibri"/>
              </a:rPr>
              <a:t>De huurtarieven zijn aanzienlijk lager zijn dan bij een commerciële partij</a:t>
            </a:r>
          </a:p>
          <a:p>
            <a:pPr>
              <a:lnSpc>
                <a:spcPct val="100000"/>
              </a:lnSpc>
              <a:spcAft>
                <a:spcPts val="600"/>
              </a:spcAft>
              <a:buSzPts val="1800"/>
              <a:buFont typeface="Trebuchet MS" panose="020B0603020202020204" pitchFamily="34" charset="0"/>
              <a:buChar char="●"/>
              <a:defRPr/>
            </a:pPr>
            <a:endParaRPr lang="nl-NL" sz="2400" dirty="0">
              <a:cs typeface="Calibri"/>
              <a:sym typeface="Calibri"/>
            </a:endParaRPr>
          </a:p>
          <a:p>
            <a:pPr>
              <a:lnSpc>
                <a:spcPct val="100000"/>
              </a:lnSpc>
              <a:spcAft>
                <a:spcPts val="600"/>
              </a:spcAft>
              <a:buSzPts val="1800"/>
              <a:buFont typeface="Trebuchet MS" panose="020B0603020202020204" pitchFamily="34" charset="0"/>
              <a:buChar char="●"/>
              <a:defRPr/>
            </a:pPr>
            <a:r>
              <a:rPr lang="nl-NL" sz="2400" dirty="0">
                <a:cs typeface="Calibri"/>
                <a:sym typeface="Calibri"/>
              </a:rPr>
              <a:t>Atalanta-leden hebben uiteraard voorrang boven “tennissers van buiten</a:t>
            </a:r>
          </a:p>
        </p:txBody>
      </p:sp>
      <p:sp>
        <p:nvSpPr>
          <p:cNvPr id="24579" name="Titel 1"/>
          <p:cNvSpPr>
            <a:spLocks noGrp="1" noChangeArrowheads="1"/>
          </p:cNvSpPr>
          <p:nvPr>
            <p:ph type="title"/>
          </p:nvPr>
        </p:nvSpPr>
        <p:spPr/>
        <p:txBody>
          <a:bodyPr/>
          <a:lstStyle/>
          <a:p>
            <a:r>
              <a:rPr lang="nl-NL" altLang="nl-NL" i="0"/>
              <a:t>Uitgangspunten en exploitatie </a:t>
            </a:r>
          </a:p>
        </p:txBody>
      </p:sp>
      <p:sp>
        <p:nvSpPr>
          <p:cNvPr id="24580"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91492461-B9B9-4C82-8695-2F46B1E587B6}" type="slidenum">
              <a:rPr lang="en-US" altLang="nl-NL" sz="1400">
                <a:latin typeface="Arial" panose="020B0604020202020204" pitchFamily="34" charset="0"/>
              </a:rPr>
              <a:pPr>
                <a:lnSpc>
                  <a:spcPct val="100000"/>
                </a:lnSpc>
                <a:spcBef>
                  <a:spcPct val="0"/>
                </a:spcBef>
                <a:buFontTx/>
                <a:buNone/>
              </a:pPr>
              <a:t>18</a:t>
            </a:fld>
            <a:endParaRPr lang="en-US" altLang="nl-NL" sz="1400">
              <a:latin typeface="Arial" panose="020B0604020202020204" pitchFamily="34"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inhoud 2"/>
          <p:cNvSpPr>
            <a:spLocks noGrp="1" noChangeArrowheads="1"/>
          </p:cNvSpPr>
          <p:nvPr>
            <p:ph idx="1"/>
          </p:nvPr>
        </p:nvSpPr>
        <p:spPr>
          <a:xfrm>
            <a:off x="433968" y="1218854"/>
            <a:ext cx="8507413" cy="5356571"/>
          </a:xfrm>
        </p:spPr>
        <p:txBody>
          <a:bodyPr/>
          <a:lstStyle/>
          <a:p>
            <a:pPr marL="0" indent="0">
              <a:lnSpc>
                <a:spcPct val="100000"/>
              </a:lnSpc>
              <a:spcAft>
                <a:spcPts val="600"/>
              </a:spcAft>
              <a:buSzPts val="1800"/>
              <a:buFontTx/>
              <a:buNone/>
              <a:defRPr/>
            </a:pPr>
            <a:r>
              <a:rPr lang="nl-NL" sz="2400" dirty="0">
                <a:cs typeface="Calibri"/>
                <a:sym typeface="Calibri"/>
              </a:rPr>
              <a:t>Jeugdleden</a:t>
            </a:r>
          </a:p>
          <a:p>
            <a:pPr marL="0" indent="0">
              <a:lnSpc>
                <a:spcPct val="100000"/>
              </a:lnSpc>
              <a:spcAft>
                <a:spcPts val="600"/>
              </a:spcAft>
              <a:buSzPts val="1800"/>
              <a:buFontTx/>
              <a:buNone/>
              <a:defRPr/>
            </a:pPr>
            <a:endParaRPr lang="nl-NL" sz="2400" dirty="0">
              <a:cs typeface="Calibri"/>
              <a:sym typeface="Calibri"/>
            </a:endParaRPr>
          </a:p>
          <a:p>
            <a:pPr marL="342900" lvl="5" indent="-342900">
              <a:lnSpc>
                <a:spcPct val="100000"/>
              </a:lnSpc>
              <a:spcAft>
                <a:spcPts val="600"/>
              </a:spcAft>
              <a:buSzPts val="1800"/>
              <a:buFont typeface="Trebuchet MS" panose="020B0603020202020204" pitchFamily="34" charset="0"/>
              <a:buChar char="●"/>
              <a:defRPr/>
            </a:pPr>
            <a:r>
              <a:rPr lang="nl-NL" sz="2400" dirty="0">
                <a:latin typeface="Trebuchet MS" panose="020B0603020202020204" pitchFamily="34" charset="0"/>
                <a:cs typeface="Calibri"/>
                <a:sym typeface="Calibri"/>
              </a:rPr>
              <a:t>De lessende jeugd speelt binnen. De baankosten zijn ongeveer 50% lager dan bij het Racketcentrum waardoor het lesgeld voor de ouders/verzorgers beduidend lager wordt </a:t>
            </a:r>
          </a:p>
          <a:p>
            <a:pPr marL="342900" lvl="5" indent="-342900">
              <a:lnSpc>
                <a:spcPct val="100000"/>
              </a:lnSpc>
              <a:spcAft>
                <a:spcPts val="600"/>
              </a:spcAft>
              <a:buSzPts val="1800"/>
              <a:buFont typeface="Trebuchet MS" panose="020B0603020202020204" pitchFamily="34" charset="0"/>
              <a:buChar char="●"/>
              <a:defRPr/>
            </a:pPr>
            <a:endParaRPr lang="nl-NL" sz="2400" dirty="0">
              <a:latin typeface="Trebuchet MS" panose="020B0603020202020204" pitchFamily="34" charset="0"/>
              <a:cs typeface="Calibri"/>
              <a:sym typeface="Calibri"/>
            </a:endParaRPr>
          </a:p>
          <a:p>
            <a:pPr marL="342900" lvl="5" indent="-342900">
              <a:lnSpc>
                <a:spcPct val="100000"/>
              </a:lnSpc>
              <a:spcAft>
                <a:spcPts val="600"/>
              </a:spcAft>
              <a:buSzPts val="1800"/>
              <a:buFont typeface="Trebuchet MS" panose="020B0603020202020204" pitchFamily="34" charset="0"/>
              <a:buChar char="●"/>
              <a:defRPr/>
            </a:pPr>
            <a:r>
              <a:rPr lang="nl-NL" sz="2400" dirty="0">
                <a:latin typeface="Trebuchet MS" panose="020B0603020202020204" pitchFamily="34" charset="0"/>
                <a:cs typeface="Calibri"/>
                <a:sym typeface="Calibri"/>
              </a:rPr>
              <a:t>Overdag kan de jeugd tegen een kleine vergoeding van de hal gebruik maken om op de vrije banen te spelen</a:t>
            </a:r>
          </a:p>
          <a:p>
            <a:pPr marL="342900" lvl="5" indent="-342900">
              <a:lnSpc>
                <a:spcPct val="100000"/>
              </a:lnSpc>
              <a:spcAft>
                <a:spcPts val="600"/>
              </a:spcAft>
              <a:buSzPts val="1800"/>
              <a:buFont typeface="Trebuchet MS" panose="020B0603020202020204" pitchFamily="34" charset="0"/>
              <a:buChar char="●"/>
              <a:defRPr/>
            </a:pPr>
            <a:endParaRPr lang="nl-NL" sz="2400" dirty="0">
              <a:latin typeface="Trebuchet MS" panose="020B0603020202020204" pitchFamily="34" charset="0"/>
              <a:cs typeface="Calibri"/>
              <a:sym typeface="Calibri"/>
            </a:endParaRPr>
          </a:p>
          <a:p>
            <a:pPr marL="342900" lvl="5" indent="-342900">
              <a:lnSpc>
                <a:spcPct val="100000"/>
              </a:lnSpc>
              <a:spcAft>
                <a:spcPts val="600"/>
              </a:spcAft>
              <a:buSzPts val="1800"/>
              <a:buFont typeface="Trebuchet MS" panose="020B0603020202020204" pitchFamily="34" charset="0"/>
              <a:buChar char="●"/>
              <a:defRPr/>
            </a:pPr>
            <a:r>
              <a:rPr lang="nl-NL" sz="2400" dirty="0">
                <a:latin typeface="Trebuchet MS" panose="020B0603020202020204" pitchFamily="34" charset="0"/>
                <a:cs typeface="Calibri"/>
                <a:sym typeface="Calibri"/>
              </a:rPr>
              <a:t>Mogelijkheid om evenementen te organiseren</a:t>
            </a:r>
          </a:p>
          <a:p>
            <a:pPr marL="0" indent="0">
              <a:lnSpc>
                <a:spcPct val="100000"/>
              </a:lnSpc>
              <a:buFontTx/>
              <a:buNone/>
              <a:defRPr/>
            </a:pPr>
            <a:endParaRPr lang="nl-NL" altLang="nl-NL" sz="2400" dirty="0"/>
          </a:p>
        </p:txBody>
      </p:sp>
      <p:sp>
        <p:nvSpPr>
          <p:cNvPr id="25603" name="Titel 1"/>
          <p:cNvSpPr>
            <a:spLocks noGrp="1" noChangeArrowheads="1"/>
          </p:cNvSpPr>
          <p:nvPr>
            <p:ph type="title"/>
          </p:nvPr>
        </p:nvSpPr>
        <p:spPr/>
        <p:txBody>
          <a:bodyPr/>
          <a:lstStyle/>
          <a:p>
            <a:r>
              <a:rPr lang="nl-NL" altLang="nl-NL" i="0"/>
              <a:t>Uitgangspunten en exploitatie </a:t>
            </a:r>
          </a:p>
        </p:txBody>
      </p:sp>
      <p:sp>
        <p:nvSpPr>
          <p:cNvPr id="25604"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BD10CD73-8C6E-4B39-AE46-74949B939AB7}" type="slidenum">
              <a:rPr lang="en-US" altLang="nl-NL" sz="1400">
                <a:latin typeface="Arial" panose="020B0604020202020204" pitchFamily="34" charset="0"/>
              </a:rPr>
              <a:pPr>
                <a:lnSpc>
                  <a:spcPct val="100000"/>
                </a:lnSpc>
                <a:spcBef>
                  <a:spcPct val="0"/>
                </a:spcBef>
                <a:buFontTx/>
                <a:buNone/>
              </a:pPr>
              <a:t>19</a:t>
            </a:fld>
            <a:endParaRPr lang="en-US" altLang="nl-NL" sz="1400">
              <a:latin typeface="Arial" panose="020B060402020202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NL" altLang="nl-NL" i="0"/>
              <a:t>Programma </a:t>
            </a:r>
          </a:p>
        </p:txBody>
      </p:sp>
      <p:sp>
        <p:nvSpPr>
          <p:cNvPr id="6147" name="Rectangle 3"/>
          <p:cNvSpPr>
            <a:spLocks noGrp="1" noChangeArrowheads="1"/>
          </p:cNvSpPr>
          <p:nvPr>
            <p:ph idx="1"/>
          </p:nvPr>
        </p:nvSpPr>
        <p:spPr>
          <a:xfrm>
            <a:off x="457200" y="1339850"/>
            <a:ext cx="8507413" cy="4826000"/>
          </a:xfrm>
        </p:spPr>
        <p:txBody>
          <a:bodyPr/>
          <a:lstStyle/>
          <a:p>
            <a:pPr marL="514350" indent="-514350">
              <a:buFont typeface="Trebuchet MS" panose="020B0603020202020204" pitchFamily="34" charset="0"/>
              <a:buAutoNum type="arabicPeriod"/>
            </a:pPr>
            <a:r>
              <a:rPr lang="nl-NL" altLang="nl-NL" sz="2400"/>
              <a:t>Opening en toelichting op het programma (Sander)</a:t>
            </a:r>
          </a:p>
          <a:p>
            <a:pPr marL="514350" indent="-514350">
              <a:buFont typeface="Trebuchet MS" panose="020B0603020202020204" pitchFamily="34" charset="0"/>
              <a:buAutoNum type="arabicPeriod"/>
            </a:pPr>
            <a:r>
              <a:rPr lang="nl-NL" altLang="nl-NL" sz="2400"/>
              <a:t>Een blaashal op het eigen park (Richard)</a:t>
            </a:r>
          </a:p>
          <a:p>
            <a:pPr marL="514350" indent="-514350">
              <a:buFont typeface="Trebuchet MS" panose="020B0603020202020204" pitchFamily="34" charset="0"/>
              <a:buAutoNum type="arabicPeriod"/>
            </a:pPr>
            <a:r>
              <a:rPr lang="nl-NL" altLang="nl-NL" sz="2400"/>
              <a:t>Ervaring met binnen lesgeven in de winter (Stéphanie)</a:t>
            </a:r>
          </a:p>
          <a:p>
            <a:pPr marL="514350" indent="-514350">
              <a:buFont typeface="Trebuchet MS" panose="020B0603020202020204" pitchFamily="34" charset="0"/>
              <a:buAutoNum type="arabicPeriod"/>
            </a:pPr>
            <a:r>
              <a:rPr lang="nl-NL" altLang="nl-NL" sz="2400"/>
              <a:t>Uitgangspunten en exploitatie (Rindert)</a:t>
            </a:r>
          </a:p>
          <a:p>
            <a:pPr marL="514350" indent="-514350">
              <a:buFont typeface="Trebuchet MS" panose="020B0603020202020204" pitchFamily="34" charset="0"/>
              <a:buAutoNum type="arabicPeriod"/>
            </a:pPr>
            <a:r>
              <a:rPr lang="nl-NL" altLang="nl-NL" sz="2400"/>
              <a:t>Financiering door ledenparticipatie (Helm)</a:t>
            </a:r>
          </a:p>
          <a:p>
            <a:pPr marL="514350" indent="-514350">
              <a:buFont typeface="Trebuchet MS" panose="020B0603020202020204" pitchFamily="34" charset="0"/>
              <a:buAutoNum type="arabicPeriod"/>
            </a:pPr>
            <a:r>
              <a:rPr lang="nl-NL" altLang="nl-NL" sz="2400"/>
              <a:t>Commissie beheer blaashal (Sander)</a:t>
            </a:r>
          </a:p>
          <a:p>
            <a:pPr marL="514350" indent="-514350">
              <a:buFont typeface="Trebuchet MS" panose="020B0603020202020204" pitchFamily="34" charset="0"/>
              <a:buAutoNum type="arabicPeriod"/>
            </a:pPr>
            <a:r>
              <a:rPr lang="nl-NL" altLang="nl-NL" sz="2400"/>
              <a:t>Beantwoorden vragen</a:t>
            </a:r>
          </a:p>
          <a:p>
            <a:pPr marL="514350" indent="-514350">
              <a:buFont typeface="Trebuchet MS" panose="020B0603020202020204" pitchFamily="34" charset="0"/>
              <a:buAutoNum type="arabicPeriod"/>
            </a:pPr>
            <a:r>
              <a:rPr lang="nl-NL" altLang="nl-NL" sz="2400"/>
              <a:t>Discussie</a:t>
            </a:r>
          </a:p>
          <a:p>
            <a:pPr marL="514350" indent="-514350">
              <a:buFont typeface="Trebuchet MS" panose="020B0603020202020204" pitchFamily="34" charset="0"/>
              <a:buAutoNum type="arabicPeriod"/>
            </a:pPr>
            <a:r>
              <a:rPr lang="nl-NL" altLang="nl-NL" sz="2400"/>
              <a:t>Sluiting</a:t>
            </a:r>
          </a:p>
        </p:txBody>
      </p:sp>
      <p:sp>
        <p:nvSpPr>
          <p:cNvPr id="6148"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r>
              <a:rPr lang="en-US" altLang="nl-NL" sz="1400">
                <a:latin typeface="Arial" panose="020B0604020202020204" pitchFamily="34" charset="0"/>
              </a:rPr>
              <a:t>2</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inhoud 2"/>
          <p:cNvSpPr>
            <a:spLocks noGrp="1" noChangeArrowheads="1"/>
          </p:cNvSpPr>
          <p:nvPr>
            <p:ph idx="1"/>
          </p:nvPr>
        </p:nvSpPr>
        <p:spPr>
          <a:xfrm>
            <a:off x="457200" y="980728"/>
            <a:ext cx="8507413" cy="5472608"/>
          </a:xfrm>
        </p:spPr>
        <p:txBody>
          <a:bodyPr/>
          <a:lstStyle/>
          <a:p>
            <a:pPr marL="114300" indent="0">
              <a:spcAft>
                <a:spcPts val="600"/>
              </a:spcAft>
              <a:buClr>
                <a:srgbClr val="89C1A7"/>
              </a:buClr>
              <a:buSzPts val="1800"/>
              <a:buFontTx/>
              <a:buNone/>
              <a:defRPr/>
            </a:pPr>
            <a:r>
              <a:rPr lang="nl-NL" sz="2400" dirty="0">
                <a:cs typeface="Calibri"/>
                <a:sym typeface="Calibri"/>
              </a:rPr>
              <a:t>Lessende senior-leden</a:t>
            </a:r>
          </a:p>
          <a:p>
            <a:pPr marL="342900" lvl="6" indent="-342900">
              <a:lnSpc>
                <a:spcPct val="100000"/>
              </a:lnSpc>
              <a:spcAft>
                <a:spcPts val="600"/>
              </a:spcAft>
              <a:buSzPts val="1800"/>
              <a:buFont typeface="Trebuchet MS" panose="020B0603020202020204" pitchFamily="34" charset="0"/>
              <a:buChar char="●"/>
              <a:defRPr/>
            </a:pPr>
            <a:r>
              <a:rPr lang="nl-NL" sz="2400" dirty="0">
                <a:latin typeface="Trebuchet MS" panose="020B0603020202020204" pitchFamily="34" charset="0"/>
                <a:cs typeface="Calibri"/>
                <a:sym typeface="Calibri"/>
              </a:rPr>
              <a:t>Er zijn in de winterperiode ‘s avonds 4 lesbanen beschikbaar, waarvan 2 overdekt.</a:t>
            </a:r>
          </a:p>
          <a:p>
            <a:pPr marL="342900" lvl="6" indent="-342900">
              <a:lnSpc>
                <a:spcPct val="100000"/>
              </a:lnSpc>
              <a:spcAft>
                <a:spcPts val="600"/>
              </a:spcAft>
              <a:buSzPts val="1800"/>
              <a:buFont typeface="Trebuchet MS" panose="020B0603020202020204" pitchFamily="34" charset="0"/>
              <a:buChar char="●"/>
              <a:defRPr/>
            </a:pPr>
            <a:endParaRPr lang="nl-NL" sz="2400" dirty="0">
              <a:latin typeface="Trebuchet MS" panose="020B0603020202020204" pitchFamily="34" charset="0"/>
              <a:cs typeface="Calibri"/>
              <a:sym typeface="Calibri"/>
            </a:endParaRPr>
          </a:p>
          <a:p>
            <a:pPr marL="342900" lvl="6" indent="-342900">
              <a:lnSpc>
                <a:spcPct val="100000"/>
              </a:lnSpc>
              <a:spcAft>
                <a:spcPts val="600"/>
              </a:spcAft>
              <a:buSzPts val="1800"/>
              <a:buFont typeface="Trebuchet MS" panose="020B0603020202020204" pitchFamily="34" charset="0"/>
              <a:buChar char="●"/>
              <a:defRPr/>
            </a:pPr>
            <a:r>
              <a:rPr lang="nl-NL" sz="2400" dirty="0">
                <a:latin typeface="Trebuchet MS" panose="020B0603020202020204" pitchFamily="34" charset="0"/>
                <a:cs typeface="Calibri"/>
                <a:sym typeface="Calibri"/>
              </a:rPr>
              <a:t>Van maandagavond t/m donderdagavond zijn 2 banen beschikbaar voor senior-</a:t>
            </a:r>
            <a:r>
              <a:rPr lang="nl-NL" sz="2400" dirty="0" err="1">
                <a:latin typeface="Trebuchet MS" panose="020B0603020202020204" pitchFamily="34" charset="0"/>
                <a:cs typeface="Calibri"/>
                <a:sym typeface="Calibri"/>
              </a:rPr>
              <a:t>lessers</a:t>
            </a:r>
            <a:r>
              <a:rPr lang="nl-NL" sz="2400" dirty="0">
                <a:latin typeface="Trebuchet MS" panose="020B0603020202020204" pitchFamily="34" charset="0"/>
                <a:cs typeface="Calibri"/>
                <a:sym typeface="Calibri"/>
              </a:rPr>
              <a:t> die kiezen voor les op een binnenbaan. </a:t>
            </a:r>
          </a:p>
          <a:p>
            <a:pPr marL="342900" lvl="6" indent="-342900">
              <a:lnSpc>
                <a:spcPct val="100000"/>
              </a:lnSpc>
              <a:spcAft>
                <a:spcPts val="600"/>
              </a:spcAft>
              <a:buSzPts val="1800"/>
              <a:buFont typeface="Trebuchet MS" panose="020B0603020202020204" pitchFamily="34" charset="0"/>
              <a:buChar char="●"/>
              <a:defRPr/>
            </a:pPr>
            <a:endParaRPr lang="nl-NL" sz="2400" dirty="0">
              <a:latin typeface="Trebuchet MS" panose="020B0603020202020204" pitchFamily="34" charset="0"/>
              <a:cs typeface="Calibri"/>
              <a:sym typeface="Calibri"/>
            </a:endParaRPr>
          </a:p>
          <a:p>
            <a:pPr marL="342900" lvl="6" indent="-342900">
              <a:lnSpc>
                <a:spcPct val="100000"/>
              </a:lnSpc>
              <a:spcAft>
                <a:spcPts val="600"/>
              </a:spcAft>
              <a:buSzPts val="1800"/>
              <a:buFont typeface="Trebuchet MS" panose="020B0603020202020204" pitchFamily="34" charset="0"/>
              <a:buChar char="●"/>
              <a:defRPr/>
            </a:pPr>
            <a:r>
              <a:rPr lang="nl-NL" sz="2400" dirty="0">
                <a:latin typeface="Trebuchet MS" panose="020B0603020202020204" pitchFamily="34" charset="0"/>
                <a:cs typeface="Calibri"/>
                <a:sym typeface="Calibri"/>
              </a:rPr>
              <a:t>Zij hebben dan de zekerheid dat de lessen </a:t>
            </a:r>
            <a:r>
              <a:rPr lang="nl-NL" sz="2400" u="sng" dirty="0">
                <a:latin typeface="Trebuchet MS" panose="020B0603020202020204" pitchFamily="34" charset="0"/>
                <a:cs typeface="Calibri"/>
                <a:sym typeface="Calibri"/>
              </a:rPr>
              <a:t>altijd</a:t>
            </a:r>
            <a:r>
              <a:rPr lang="nl-NL" sz="2400" dirty="0">
                <a:latin typeface="Trebuchet MS" panose="020B0603020202020204" pitchFamily="34" charset="0"/>
                <a:cs typeface="Calibri"/>
                <a:sym typeface="Calibri"/>
              </a:rPr>
              <a:t> door kunnen gaan. De extra kosten voor deze leden bedragen circa 4 à 5 euro per </a:t>
            </a:r>
            <a:r>
              <a:rPr lang="nl-NL" sz="2400" dirty="0" err="1">
                <a:latin typeface="Trebuchet MS" panose="020B0603020202020204" pitchFamily="34" charset="0"/>
                <a:cs typeface="Calibri"/>
                <a:sym typeface="Calibri"/>
              </a:rPr>
              <a:t>baanuur</a:t>
            </a:r>
            <a:r>
              <a:rPr lang="nl-NL" sz="2400" dirty="0">
                <a:latin typeface="Trebuchet MS" panose="020B0603020202020204" pitchFamily="34" charset="0"/>
                <a:cs typeface="Calibri"/>
                <a:sym typeface="Calibri"/>
              </a:rPr>
              <a:t> (uitgaande van lesgroepen van 4). </a:t>
            </a:r>
          </a:p>
          <a:p>
            <a:pPr marL="285750" lvl="6" indent="-285750">
              <a:spcAft>
                <a:spcPts val="600"/>
              </a:spcAft>
              <a:buClr>
                <a:srgbClr val="89C1A7"/>
              </a:buClr>
              <a:buSzPts val="1800"/>
              <a:buFont typeface="Wingdings" pitchFamily="2" charset="2"/>
              <a:buChar char="§"/>
              <a:defRPr/>
            </a:pPr>
            <a:endParaRPr lang="nl-NL" sz="2400" dirty="0">
              <a:latin typeface="Trebuchet MS" panose="020B0603020202020204" pitchFamily="34" charset="0"/>
              <a:cs typeface="Calibri"/>
              <a:sym typeface="Calibri"/>
            </a:endParaRPr>
          </a:p>
        </p:txBody>
      </p:sp>
      <p:sp>
        <p:nvSpPr>
          <p:cNvPr id="26627" name="Titel 1"/>
          <p:cNvSpPr>
            <a:spLocks noGrp="1" noChangeArrowheads="1"/>
          </p:cNvSpPr>
          <p:nvPr>
            <p:ph type="title"/>
          </p:nvPr>
        </p:nvSpPr>
        <p:spPr/>
        <p:txBody>
          <a:bodyPr/>
          <a:lstStyle/>
          <a:p>
            <a:r>
              <a:rPr lang="nl-NL" altLang="nl-NL" i="0"/>
              <a:t>Uitgangspunten en exploitatie </a:t>
            </a:r>
          </a:p>
        </p:txBody>
      </p:sp>
      <p:sp>
        <p:nvSpPr>
          <p:cNvPr id="26628"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3A8885AC-4FB4-4D9F-B3D2-6FAAE6CB44AF}" type="slidenum">
              <a:rPr lang="en-US" altLang="nl-NL" sz="1400">
                <a:latin typeface="Arial" panose="020B0604020202020204" pitchFamily="34" charset="0"/>
              </a:rPr>
              <a:pPr>
                <a:lnSpc>
                  <a:spcPct val="100000"/>
                </a:lnSpc>
                <a:spcBef>
                  <a:spcPct val="0"/>
                </a:spcBef>
                <a:buFontTx/>
                <a:buNone/>
              </a:pPr>
              <a:t>20</a:t>
            </a:fld>
            <a:endParaRPr lang="en-US" altLang="nl-NL" sz="1400">
              <a:latin typeface="Arial" panose="020B0604020202020204" pitchFamily="34"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inhoud 2"/>
          <p:cNvSpPr>
            <a:spLocks noGrp="1" noChangeArrowheads="1"/>
          </p:cNvSpPr>
          <p:nvPr>
            <p:ph idx="1"/>
          </p:nvPr>
        </p:nvSpPr>
        <p:spPr>
          <a:xfrm>
            <a:off x="457200" y="980729"/>
            <a:ext cx="8507413" cy="5832822"/>
          </a:xfrm>
        </p:spPr>
        <p:txBody>
          <a:bodyPr/>
          <a:lstStyle/>
          <a:p>
            <a:pPr marL="114300" indent="0">
              <a:lnSpc>
                <a:spcPts val="2400"/>
              </a:lnSpc>
              <a:spcAft>
                <a:spcPts val="600"/>
              </a:spcAft>
              <a:buClr>
                <a:srgbClr val="89C1A7"/>
              </a:buClr>
              <a:buSzPts val="1800"/>
              <a:buFontTx/>
              <a:buNone/>
              <a:defRPr/>
            </a:pPr>
            <a:r>
              <a:rPr lang="nl-NL" sz="2400" dirty="0">
                <a:cs typeface="Calibri"/>
                <a:sym typeface="Calibri"/>
              </a:rPr>
              <a:t>Alle senior-leden</a:t>
            </a:r>
          </a:p>
          <a:p>
            <a:pPr marL="114300" indent="0">
              <a:lnSpc>
                <a:spcPts val="2400"/>
              </a:lnSpc>
              <a:spcAft>
                <a:spcPts val="600"/>
              </a:spcAft>
              <a:buClr>
                <a:srgbClr val="89C1A7"/>
              </a:buClr>
              <a:buSzPts val="1800"/>
              <a:buFontTx/>
              <a:buNone/>
              <a:defRPr/>
            </a:pPr>
            <a:endParaRPr lang="nl-NL" sz="2400" dirty="0">
              <a:cs typeface="Calibri"/>
              <a:sym typeface="Calibri"/>
            </a:endParaRPr>
          </a:p>
          <a:p>
            <a:pPr marL="342900" lvl="6" indent="-342900">
              <a:lnSpc>
                <a:spcPts val="2400"/>
              </a:lnSpc>
              <a:spcAft>
                <a:spcPts val="600"/>
              </a:spcAft>
              <a:buSzPts val="1800"/>
              <a:buFont typeface="Trebuchet MS" panose="020B0603020202020204" pitchFamily="34" charset="0"/>
              <a:buChar char="●"/>
              <a:defRPr/>
            </a:pPr>
            <a:r>
              <a:rPr lang="nl-NL" sz="2400" dirty="0">
                <a:latin typeface="Trebuchet MS" panose="020B0603020202020204" pitchFamily="34" charset="0"/>
                <a:cs typeface="Calibri"/>
                <a:sym typeface="Calibri"/>
              </a:rPr>
              <a:t>Overdag, ‘s avonds en in het weekend kan op een vast tijdstip een contractbaan gehuurd worden </a:t>
            </a:r>
          </a:p>
          <a:p>
            <a:pPr marL="342900" lvl="6" indent="-342900">
              <a:lnSpc>
                <a:spcPts val="2400"/>
              </a:lnSpc>
              <a:spcAft>
                <a:spcPts val="600"/>
              </a:spcAft>
              <a:buSzPts val="1800"/>
              <a:buFont typeface="Trebuchet MS" panose="020B0603020202020204" pitchFamily="34" charset="0"/>
              <a:buChar char="●"/>
              <a:defRPr/>
            </a:pPr>
            <a:endParaRPr lang="nl-NL" sz="2400" dirty="0">
              <a:latin typeface="Trebuchet MS" panose="020B0603020202020204" pitchFamily="34" charset="0"/>
              <a:cs typeface="Calibri"/>
              <a:sym typeface="Calibri"/>
            </a:endParaRPr>
          </a:p>
          <a:p>
            <a:pPr marL="342900" lvl="6" indent="-342900">
              <a:lnSpc>
                <a:spcPts val="2400"/>
              </a:lnSpc>
              <a:spcAft>
                <a:spcPts val="600"/>
              </a:spcAft>
              <a:buSzPts val="1800"/>
              <a:buFont typeface="Trebuchet MS" panose="020B0603020202020204" pitchFamily="34" charset="0"/>
              <a:buChar char="●"/>
              <a:defRPr/>
            </a:pPr>
            <a:r>
              <a:rPr lang="nl-NL" sz="2400" dirty="0">
                <a:latin typeface="Trebuchet MS" panose="020B0603020202020204" pitchFamily="34" charset="0"/>
                <a:cs typeface="Calibri"/>
                <a:sym typeface="Calibri"/>
              </a:rPr>
              <a:t>Losse baanhuur is ook mogelijk</a:t>
            </a:r>
          </a:p>
          <a:p>
            <a:pPr marL="342900" lvl="6" indent="-342900">
              <a:lnSpc>
                <a:spcPts val="2400"/>
              </a:lnSpc>
              <a:spcAft>
                <a:spcPts val="600"/>
              </a:spcAft>
              <a:buSzPts val="1800"/>
              <a:buFont typeface="Trebuchet MS" panose="020B0603020202020204" pitchFamily="34" charset="0"/>
              <a:buChar char="●"/>
              <a:defRPr/>
            </a:pPr>
            <a:endParaRPr lang="nl-NL" sz="2400" dirty="0">
              <a:latin typeface="Trebuchet MS" panose="020B0603020202020204" pitchFamily="34" charset="0"/>
              <a:cs typeface="Calibri"/>
              <a:sym typeface="Calibri"/>
            </a:endParaRPr>
          </a:p>
          <a:p>
            <a:pPr marL="342900" lvl="6" indent="-342900">
              <a:lnSpc>
                <a:spcPts val="2400"/>
              </a:lnSpc>
              <a:spcAft>
                <a:spcPts val="600"/>
              </a:spcAft>
              <a:buSzPts val="1800"/>
              <a:buFont typeface="Trebuchet MS" panose="020B0603020202020204" pitchFamily="34" charset="0"/>
              <a:buChar char="●"/>
              <a:defRPr/>
            </a:pPr>
            <a:r>
              <a:rPr lang="nl-NL" sz="2400" dirty="0">
                <a:latin typeface="Trebuchet MS" panose="020B0603020202020204" pitchFamily="34" charset="0"/>
                <a:cs typeface="Calibri"/>
                <a:sym typeface="Calibri"/>
              </a:rPr>
              <a:t>De mogelijkheid om een ‘strippenkaart’ te nemen. Op vrije uren kan dan gebruik van de hal gemaakt worden</a:t>
            </a:r>
          </a:p>
          <a:p>
            <a:pPr marL="342900" lvl="6" indent="-342900">
              <a:lnSpc>
                <a:spcPts val="2400"/>
              </a:lnSpc>
              <a:spcAft>
                <a:spcPts val="600"/>
              </a:spcAft>
              <a:buSzPts val="1800"/>
              <a:buFont typeface="Trebuchet MS" panose="020B0603020202020204" pitchFamily="34" charset="0"/>
              <a:buChar char="●"/>
              <a:defRPr/>
            </a:pPr>
            <a:endParaRPr lang="nl-NL" sz="2400" dirty="0">
              <a:latin typeface="Trebuchet MS" panose="020B0603020202020204" pitchFamily="34" charset="0"/>
              <a:cs typeface="Calibri"/>
              <a:sym typeface="Calibri"/>
            </a:endParaRPr>
          </a:p>
          <a:p>
            <a:pPr marL="342900" lvl="6" indent="-342900">
              <a:lnSpc>
                <a:spcPts val="2400"/>
              </a:lnSpc>
              <a:spcAft>
                <a:spcPts val="600"/>
              </a:spcAft>
              <a:buSzPts val="1800"/>
              <a:buFont typeface="Trebuchet MS" panose="020B0603020202020204" pitchFamily="34" charset="0"/>
              <a:buChar char="●"/>
              <a:defRPr/>
            </a:pPr>
            <a:r>
              <a:rPr lang="nl-NL" sz="2400" dirty="0">
                <a:latin typeface="Trebuchet MS" panose="020B0603020202020204" pitchFamily="34" charset="0"/>
                <a:cs typeface="Calibri"/>
                <a:sym typeface="Calibri"/>
              </a:rPr>
              <a:t>De mogelijkheid om interne competities/evenementen te organiseren. Bijvoorbeeld een Kersttoernooi, wintercompetitie, vrijdagochtend-toss etc. met zekerheid dat het door kan gaan</a:t>
            </a:r>
          </a:p>
          <a:p>
            <a:pPr marL="0" indent="0">
              <a:lnSpc>
                <a:spcPts val="2600"/>
              </a:lnSpc>
              <a:buFontTx/>
              <a:buNone/>
              <a:defRPr/>
            </a:pPr>
            <a:endParaRPr lang="nl-NL" altLang="nl-NL" sz="2400" dirty="0"/>
          </a:p>
        </p:txBody>
      </p:sp>
      <p:sp>
        <p:nvSpPr>
          <p:cNvPr id="27651" name="Titel 1"/>
          <p:cNvSpPr>
            <a:spLocks noGrp="1" noChangeArrowheads="1"/>
          </p:cNvSpPr>
          <p:nvPr>
            <p:ph type="title"/>
          </p:nvPr>
        </p:nvSpPr>
        <p:spPr/>
        <p:txBody>
          <a:bodyPr/>
          <a:lstStyle/>
          <a:p>
            <a:r>
              <a:rPr lang="nl-NL" altLang="nl-NL" i="0"/>
              <a:t>Uitgangspunten en exploitatie </a:t>
            </a:r>
          </a:p>
        </p:txBody>
      </p:sp>
      <p:sp>
        <p:nvSpPr>
          <p:cNvPr id="27652"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2270D840-AB11-4CD9-8980-376140AF8659}" type="slidenum">
              <a:rPr lang="en-US" altLang="nl-NL" sz="1400">
                <a:latin typeface="Arial" panose="020B0604020202020204" pitchFamily="34" charset="0"/>
              </a:rPr>
              <a:pPr>
                <a:lnSpc>
                  <a:spcPct val="100000"/>
                </a:lnSpc>
                <a:spcBef>
                  <a:spcPct val="0"/>
                </a:spcBef>
                <a:buFontTx/>
                <a:buNone/>
              </a:pPr>
              <a:t>21</a:t>
            </a:fld>
            <a:endParaRPr lang="en-US" altLang="nl-NL" sz="1400">
              <a:latin typeface="Arial" panose="020B0604020202020204" pitchFamily="34"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inhoud 2"/>
          <p:cNvSpPr>
            <a:spLocks noGrp="1" noChangeArrowheads="1"/>
          </p:cNvSpPr>
          <p:nvPr>
            <p:ph idx="1"/>
          </p:nvPr>
        </p:nvSpPr>
        <p:spPr>
          <a:xfrm>
            <a:off x="447675" y="1219200"/>
            <a:ext cx="8507413" cy="5356225"/>
          </a:xfrm>
        </p:spPr>
        <p:txBody>
          <a:bodyPr/>
          <a:lstStyle/>
          <a:p>
            <a:pPr marL="0" indent="0">
              <a:lnSpc>
                <a:spcPct val="100000"/>
              </a:lnSpc>
              <a:spcBef>
                <a:spcPts val="0"/>
              </a:spcBef>
              <a:spcAft>
                <a:spcPts val="0"/>
              </a:spcAft>
              <a:buClr>
                <a:srgbClr val="000000"/>
              </a:buClr>
              <a:buSzPts val="1800"/>
              <a:buFontTx/>
              <a:buNone/>
              <a:defRPr/>
            </a:pPr>
            <a:r>
              <a:rPr lang="nl-NL" sz="2400" dirty="0">
                <a:ea typeface="Calibri"/>
                <a:cs typeface="Calibri"/>
                <a:sym typeface="Calibri"/>
              </a:rPr>
              <a:t>Hoe vertaalt zich dat in cijfers (1)</a:t>
            </a:r>
          </a:p>
          <a:p>
            <a:pPr marL="0" indent="0">
              <a:lnSpc>
                <a:spcPct val="100000"/>
              </a:lnSpc>
              <a:spcBef>
                <a:spcPts val="0"/>
              </a:spcBef>
              <a:spcAft>
                <a:spcPts val="0"/>
              </a:spcAft>
              <a:buClr>
                <a:srgbClr val="000000"/>
              </a:buClr>
              <a:buSzPts val="1800"/>
              <a:buFontTx/>
              <a:buNone/>
              <a:defRPr/>
            </a:pPr>
            <a:endParaRPr lang="nl-NL" sz="2400" b="1" dirty="0">
              <a:ea typeface="Calibri"/>
              <a:cs typeface="Calibri"/>
              <a:sym typeface="Calibri"/>
            </a:endParaRPr>
          </a:p>
          <a:p>
            <a:pPr>
              <a:lnSpc>
                <a:spcPct val="100000"/>
              </a:lnSpc>
              <a:spcAft>
                <a:spcPts val="600"/>
              </a:spcAft>
              <a:buSzPts val="1800"/>
              <a:buFont typeface="Trebuchet MS" panose="020B0603020202020204" pitchFamily="34" charset="0"/>
              <a:buChar char="●"/>
              <a:defRPr/>
            </a:pPr>
            <a:r>
              <a:rPr lang="nl-NL" sz="2400" dirty="0">
                <a:cs typeface="Calibri"/>
                <a:sym typeface="Calibri"/>
              </a:rPr>
              <a:t>De netto investering in een </a:t>
            </a:r>
            <a:r>
              <a:rPr lang="nl-NL" sz="2400" dirty="0" err="1">
                <a:cs typeface="Calibri"/>
                <a:sym typeface="Calibri"/>
              </a:rPr>
              <a:t>driebaanshal</a:t>
            </a:r>
            <a:r>
              <a:rPr lang="nl-NL" sz="2400" dirty="0">
                <a:cs typeface="Calibri"/>
                <a:sym typeface="Calibri"/>
              </a:rPr>
              <a:t> en benodigde aanpassingen aan het park is circa 225K</a:t>
            </a:r>
          </a:p>
          <a:p>
            <a:pPr>
              <a:lnSpc>
                <a:spcPct val="100000"/>
              </a:lnSpc>
              <a:spcAft>
                <a:spcPts val="600"/>
              </a:spcAft>
              <a:buSzPts val="1800"/>
              <a:buFont typeface="Trebuchet MS" panose="020B0603020202020204" pitchFamily="34" charset="0"/>
              <a:buChar char="●"/>
              <a:defRPr/>
            </a:pPr>
            <a:endParaRPr lang="nl-NL" sz="2400" dirty="0">
              <a:cs typeface="Calibri"/>
              <a:sym typeface="Calibri"/>
            </a:endParaRPr>
          </a:p>
          <a:p>
            <a:pPr>
              <a:lnSpc>
                <a:spcPct val="100000"/>
              </a:lnSpc>
              <a:spcAft>
                <a:spcPts val="600"/>
              </a:spcAft>
              <a:buSzPts val="1800"/>
              <a:buFont typeface="Trebuchet MS" panose="020B0603020202020204" pitchFamily="34" charset="0"/>
              <a:buChar char="●"/>
              <a:defRPr/>
            </a:pPr>
            <a:r>
              <a:rPr lang="nl-NL" sz="2400" dirty="0">
                <a:cs typeface="Calibri"/>
                <a:sym typeface="Calibri"/>
              </a:rPr>
              <a:t>Volledige financiering o.b.v. ledenparticipatie tegen een nog vast te stellen rentepercentage (2 à 3%) </a:t>
            </a:r>
          </a:p>
          <a:p>
            <a:pPr marL="0" indent="0">
              <a:lnSpc>
                <a:spcPct val="100000"/>
              </a:lnSpc>
              <a:spcAft>
                <a:spcPts val="600"/>
              </a:spcAft>
              <a:buSzPts val="1800"/>
              <a:buFontTx/>
              <a:buNone/>
              <a:defRPr/>
            </a:pPr>
            <a:endParaRPr lang="nl-NL" sz="2400" dirty="0">
              <a:cs typeface="Calibri"/>
              <a:sym typeface="Calibri"/>
            </a:endParaRPr>
          </a:p>
          <a:p>
            <a:pPr>
              <a:lnSpc>
                <a:spcPct val="100000"/>
              </a:lnSpc>
              <a:spcAft>
                <a:spcPts val="600"/>
              </a:spcAft>
              <a:buSzPts val="1800"/>
              <a:buFont typeface="Trebuchet MS" panose="020B0603020202020204" pitchFamily="34" charset="0"/>
              <a:buChar char="●"/>
              <a:defRPr/>
            </a:pPr>
            <a:r>
              <a:rPr lang="nl-NL" sz="2400" dirty="0">
                <a:cs typeface="Calibri"/>
                <a:sym typeface="Calibri"/>
              </a:rPr>
              <a:t>Afschrijvingstermijn van de hal is 15 jaar </a:t>
            </a:r>
          </a:p>
          <a:p>
            <a:pPr>
              <a:lnSpc>
                <a:spcPct val="100000"/>
              </a:lnSpc>
              <a:spcAft>
                <a:spcPts val="600"/>
              </a:spcAft>
              <a:buSzPts val="1800"/>
              <a:buFont typeface="Trebuchet MS" panose="020B0603020202020204" pitchFamily="34" charset="0"/>
              <a:buChar char="●"/>
              <a:defRPr/>
            </a:pPr>
            <a:endParaRPr lang="nl-NL" sz="2400" dirty="0">
              <a:cs typeface="Calibri"/>
              <a:sym typeface="Calibri"/>
            </a:endParaRPr>
          </a:p>
          <a:p>
            <a:pPr>
              <a:lnSpc>
                <a:spcPct val="100000"/>
              </a:lnSpc>
              <a:spcAft>
                <a:spcPts val="600"/>
              </a:spcAft>
              <a:buSzPts val="1800"/>
              <a:buFont typeface="Trebuchet MS" panose="020B0603020202020204" pitchFamily="34" charset="0"/>
              <a:buChar char="●"/>
              <a:defRPr/>
            </a:pPr>
            <a:r>
              <a:rPr lang="nl-NL" sz="2400" dirty="0">
                <a:cs typeface="Calibri"/>
                <a:sym typeface="Calibri"/>
              </a:rPr>
              <a:t>Verwachte jaarlijkse </a:t>
            </a:r>
            <a:r>
              <a:rPr lang="nl-NL" sz="2400" u="sng" dirty="0">
                <a:cs typeface="Calibri"/>
                <a:sym typeface="Calibri"/>
              </a:rPr>
              <a:t>omzet</a:t>
            </a:r>
            <a:r>
              <a:rPr lang="nl-NL" sz="2400" dirty="0">
                <a:cs typeface="Calibri"/>
                <a:sym typeface="Calibri"/>
              </a:rPr>
              <a:t> ruim 50K </a:t>
            </a:r>
          </a:p>
        </p:txBody>
      </p:sp>
      <p:sp>
        <p:nvSpPr>
          <p:cNvPr id="28675" name="Titel 1"/>
          <p:cNvSpPr>
            <a:spLocks noGrp="1" noChangeArrowheads="1"/>
          </p:cNvSpPr>
          <p:nvPr>
            <p:ph type="title"/>
          </p:nvPr>
        </p:nvSpPr>
        <p:spPr/>
        <p:txBody>
          <a:bodyPr/>
          <a:lstStyle/>
          <a:p>
            <a:r>
              <a:rPr lang="nl-NL" altLang="nl-NL" i="0"/>
              <a:t>Uitgangspunten en exploitatie </a:t>
            </a:r>
          </a:p>
        </p:txBody>
      </p:sp>
      <p:sp>
        <p:nvSpPr>
          <p:cNvPr id="28676"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658F3D44-A5AE-4BE5-B554-BBE1EBDB95C6}" type="slidenum">
              <a:rPr lang="en-US" altLang="nl-NL" sz="1400">
                <a:latin typeface="Arial" panose="020B0604020202020204" pitchFamily="34" charset="0"/>
              </a:rPr>
              <a:pPr>
                <a:lnSpc>
                  <a:spcPct val="100000"/>
                </a:lnSpc>
                <a:spcBef>
                  <a:spcPct val="0"/>
                </a:spcBef>
                <a:buFontTx/>
                <a:buNone/>
              </a:pPr>
              <a:t>22</a:t>
            </a:fld>
            <a:endParaRPr lang="en-US" altLang="nl-NL" sz="1400">
              <a:latin typeface="Arial" panose="020B0604020202020204" pitchFamily="34"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inhoud 2"/>
          <p:cNvSpPr>
            <a:spLocks noGrp="1" noChangeArrowheads="1"/>
          </p:cNvSpPr>
          <p:nvPr>
            <p:ph idx="1"/>
          </p:nvPr>
        </p:nvSpPr>
        <p:spPr>
          <a:xfrm>
            <a:off x="457200" y="1033557"/>
            <a:ext cx="8507413" cy="5832475"/>
          </a:xfrm>
        </p:spPr>
        <p:txBody>
          <a:bodyPr/>
          <a:lstStyle/>
          <a:p>
            <a:pPr marL="0" indent="0">
              <a:lnSpc>
                <a:spcPct val="100000"/>
              </a:lnSpc>
              <a:spcBef>
                <a:spcPts val="0"/>
              </a:spcBef>
              <a:spcAft>
                <a:spcPts val="0"/>
              </a:spcAft>
              <a:buClr>
                <a:srgbClr val="000000"/>
              </a:buClr>
              <a:buSzPts val="1800"/>
              <a:buFontTx/>
              <a:buNone/>
              <a:defRPr/>
            </a:pPr>
            <a:r>
              <a:rPr lang="nl-NL" sz="2400" dirty="0">
                <a:ea typeface="Calibri"/>
                <a:cs typeface="Calibri"/>
                <a:sym typeface="Calibri"/>
              </a:rPr>
              <a:t>Hoe vertaalt zich dat in cijfers (2)</a:t>
            </a:r>
          </a:p>
          <a:p>
            <a:pPr marL="0" indent="0">
              <a:lnSpc>
                <a:spcPct val="100000"/>
              </a:lnSpc>
              <a:spcBef>
                <a:spcPts val="0"/>
              </a:spcBef>
              <a:spcAft>
                <a:spcPts val="0"/>
              </a:spcAft>
              <a:buClr>
                <a:srgbClr val="000000"/>
              </a:buClr>
              <a:buSzPts val="1800"/>
              <a:buFontTx/>
              <a:buNone/>
              <a:defRPr/>
            </a:pPr>
            <a:endParaRPr lang="nl-NL" sz="2400" b="1" dirty="0">
              <a:ea typeface="Calibri"/>
              <a:cs typeface="Calibri"/>
              <a:sym typeface="Calibri"/>
            </a:endParaRPr>
          </a:p>
          <a:p>
            <a:pPr>
              <a:lnSpc>
                <a:spcPct val="100000"/>
              </a:lnSpc>
              <a:spcAft>
                <a:spcPts val="600"/>
              </a:spcAft>
              <a:buSzPts val="1800"/>
              <a:buFont typeface="Trebuchet MS" panose="020B0603020202020204" pitchFamily="34" charset="0"/>
              <a:buChar char="●"/>
              <a:defRPr/>
            </a:pPr>
            <a:r>
              <a:rPr lang="nl-NL" sz="2400" dirty="0">
                <a:cs typeface="Calibri"/>
                <a:sym typeface="Calibri"/>
              </a:rPr>
              <a:t>Uit de enquête van begin vorig jaar volgt dat de hal goed gevuld zal zijn qua </a:t>
            </a:r>
            <a:r>
              <a:rPr lang="nl-NL" sz="2400" err="1">
                <a:cs typeface="Calibri"/>
                <a:sym typeface="Calibri"/>
              </a:rPr>
              <a:t>contractbanen</a:t>
            </a:r>
            <a:r>
              <a:rPr lang="nl-NL" sz="2400">
                <a:cs typeface="Calibri"/>
                <a:sym typeface="Calibri"/>
              </a:rPr>
              <a:t>.</a:t>
            </a:r>
            <a:endParaRPr lang="nl-NL" sz="2400" dirty="0">
              <a:cs typeface="Calibri"/>
              <a:sym typeface="Calibri"/>
            </a:endParaRPr>
          </a:p>
          <a:p>
            <a:pPr marL="0" indent="0">
              <a:lnSpc>
                <a:spcPct val="100000"/>
              </a:lnSpc>
              <a:spcAft>
                <a:spcPts val="600"/>
              </a:spcAft>
              <a:buSzPts val="1800"/>
              <a:buFontTx/>
              <a:buNone/>
              <a:defRPr/>
            </a:pPr>
            <a:endParaRPr lang="nl-NL" sz="2400" dirty="0">
              <a:cs typeface="Calibri"/>
              <a:sym typeface="Calibri"/>
            </a:endParaRPr>
          </a:p>
          <a:p>
            <a:pPr>
              <a:lnSpc>
                <a:spcPct val="100000"/>
              </a:lnSpc>
              <a:spcAft>
                <a:spcPts val="600"/>
              </a:spcAft>
              <a:buSzPts val="1800"/>
              <a:buFont typeface="Trebuchet MS" panose="020B0603020202020204" pitchFamily="34" charset="0"/>
              <a:buChar char="●"/>
              <a:defRPr/>
            </a:pPr>
            <a:r>
              <a:rPr lang="nl-NL" sz="2400" dirty="0">
                <a:cs typeface="Calibri"/>
                <a:sym typeface="Calibri"/>
              </a:rPr>
              <a:t>Uurtarieven tussen de 15 en 25 euro per uur</a:t>
            </a:r>
          </a:p>
          <a:p>
            <a:pPr>
              <a:lnSpc>
                <a:spcPct val="100000"/>
              </a:lnSpc>
              <a:spcAft>
                <a:spcPts val="600"/>
              </a:spcAft>
              <a:buSzPts val="1800"/>
              <a:buFont typeface="Trebuchet MS" panose="020B0603020202020204" pitchFamily="34" charset="0"/>
              <a:buChar char="●"/>
              <a:defRPr/>
            </a:pPr>
            <a:endParaRPr lang="nl-NL" sz="2400" dirty="0">
              <a:cs typeface="Calibri"/>
              <a:sym typeface="Calibri"/>
            </a:endParaRPr>
          </a:p>
          <a:p>
            <a:pPr>
              <a:lnSpc>
                <a:spcPct val="100000"/>
              </a:lnSpc>
              <a:spcAft>
                <a:spcPts val="600"/>
              </a:spcAft>
              <a:buSzPts val="1800"/>
              <a:buFont typeface="Trebuchet MS" panose="020B0603020202020204" pitchFamily="34" charset="0"/>
              <a:buChar char="●"/>
              <a:defRPr/>
            </a:pPr>
            <a:r>
              <a:rPr lang="nl-NL" sz="2400" dirty="0">
                <a:cs typeface="Calibri"/>
                <a:sym typeface="Calibri"/>
              </a:rPr>
              <a:t>Jaarlijkse </a:t>
            </a:r>
            <a:r>
              <a:rPr lang="nl-NL" sz="2400" u="sng" dirty="0">
                <a:cs typeface="Calibri"/>
                <a:sym typeface="Calibri"/>
              </a:rPr>
              <a:t>resultaat</a:t>
            </a:r>
            <a:r>
              <a:rPr lang="nl-NL" sz="2400" dirty="0">
                <a:cs typeface="Calibri"/>
                <a:sym typeface="Calibri"/>
              </a:rPr>
              <a:t> varieert van 7-10K (jaar 1) tot circa 15-20K (jaar 15). Dit draagt bij aan een financieel gezonde vereniging</a:t>
            </a:r>
          </a:p>
          <a:p>
            <a:pPr marL="0" indent="0">
              <a:lnSpc>
                <a:spcPts val="2600"/>
              </a:lnSpc>
              <a:buFontTx/>
              <a:buNone/>
              <a:defRPr/>
            </a:pPr>
            <a:endParaRPr lang="nl-NL" altLang="nl-NL" sz="2400" dirty="0"/>
          </a:p>
        </p:txBody>
      </p:sp>
      <p:sp>
        <p:nvSpPr>
          <p:cNvPr id="29699" name="Titel 1"/>
          <p:cNvSpPr>
            <a:spLocks noGrp="1" noChangeArrowheads="1"/>
          </p:cNvSpPr>
          <p:nvPr>
            <p:ph type="title"/>
          </p:nvPr>
        </p:nvSpPr>
        <p:spPr/>
        <p:txBody>
          <a:bodyPr/>
          <a:lstStyle/>
          <a:p>
            <a:r>
              <a:rPr lang="nl-NL" altLang="nl-NL" i="0"/>
              <a:t>Uitgangspunten en exploitatie </a:t>
            </a:r>
          </a:p>
        </p:txBody>
      </p:sp>
      <p:sp>
        <p:nvSpPr>
          <p:cNvPr id="29700"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7139479E-2BC1-43F2-A9AB-5B0DBF6BA125}" type="slidenum">
              <a:rPr lang="en-US" altLang="nl-NL" sz="1400">
                <a:latin typeface="Arial" panose="020B0604020202020204" pitchFamily="34" charset="0"/>
              </a:rPr>
              <a:pPr>
                <a:lnSpc>
                  <a:spcPct val="100000"/>
                </a:lnSpc>
                <a:spcBef>
                  <a:spcPct val="0"/>
                </a:spcBef>
                <a:buFontTx/>
                <a:buNone/>
              </a:pPr>
              <a:t>23</a:t>
            </a:fld>
            <a:endParaRPr lang="en-US" altLang="nl-NL" sz="1400">
              <a:latin typeface="Arial" panose="020B0604020202020204" pitchFamily="3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inhoud 2"/>
          <p:cNvSpPr>
            <a:spLocks noGrp="1" noChangeArrowheads="1"/>
          </p:cNvSpPr>
          <p:nvPr>
            <p:ph idx="1"/>
          </p:nvPr>
        </p:nvSpPr>
        <p:spPr>
          <a:xfrm>
            <a:off x="457200" y="1052513"/>
            <a:ext cx="8507413" cy="5589587"/>
          </a:xfrm>
        </p:spPr>
        <p:txBody>
          <a:bodyPr/>
          <a:lstStyle/>
          <a:p>
            <a:pPr marL="0" indent="0">
              <a:lnSpc>
                <a:spcPct val="100000"/>
              </a:lnSpc>
              <a:buFontTx/>
              <a:buNone/>
            </a:pPr>
            <a:endParaRPr lang="nl-NL" altLang="nl-NL" sz="2400"/>
          </a:p>
          <a:p>
            <a:pPr marL="0" indent="0">
              <a:lnSpc>
                <a:spcPct val="100000"/>
              </a:lnSpc>
              <a:buFontTx/>
              <a:buNone/>
            </a:pPr>
            <a:endParaRPr lang="nl-NL" altLang="nl-NL" sz="2400"/>
          </a:p>
          <a:p>
            <a:pPr marL="0" indent="0">
              <a:lnSpc>
                <a:spcPct val="100000"/>
              </a:lnSpc>
              <a:buFontTx/>
              <a:buNone/>
            </a:pPr>
            <a:r>
              <a:rPr lang="nl-NL" altLang="nl-NL" sz="2400"/>
              <a:t>Helm Osse – lid Commissie Blaashal</a:t>
            </a:r>
          </a:p>
        </p:txBody>
      </p:sp>
      <p:sp>
        <p:nvSpPr>
          <p:cNvPr id="30723" name="Titel 1"/>
          <p:cNvSpPr>
            <a:spLocks noGrp="1" noChangeArrowheads="1"/>
          </p:cNvSpPr>
          <p:nvPr>
            <p:ph type="title"/>
          </p:nvPr>
        </p:nvSpPr>
        <p:spPr/>
        <p:txBody>
          <a:bodyPr/>
          <a:lstStyle/>
          <a:p>
            <a:r>
              <a:rPr lang="nl-NL" altLang="nl-NL" i="0"/>
              <a:t>Financiering door ledenparticipatie</a:t>
            </a:r>
          </a:p>
        </p:txBody>
      </p:sp>
      <p:sp>
        <p:nvSpPr>
          <p:cNvPr id="30724"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2A1A7F26-B4FC-45A1-A4E7-238D51D9196B}" type="slidenum">
              <a:rPr lang="en-US" altLang="nl-NL" sz="1400">
                <a:latin typeface="Arial" panose="020B0604020202020204" pitchFamily="34" charset="0"/>
              </a:rPr>
              <a:pPr>
                <a:lnSpc>
                  <a:spcPct val="100000"/>
                </a:lnSpc>
                <a:spcBef>
                  <a:spcPct val="0"/>
                </a:spcBef>
                <a:buFontTx/>
                <a:buNone/>
              </a:pPr>
              <a:t>24</a:t>
            </a:fld>
            <a:endParaRPr lang="en-US" altLang="nl-NL" sz="1400">
              <a:latin typeface="Arial" panose="020B0604020202020204" pitchFamily="34"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inhoud 2"/>
          <p:cNvSpPr>
            <a:spLocks noGrp="1" noChangeArrowheads="1"/>
          </p:cNvSpPr>
          <p:nvPr>
            <p:ph idx="1"/>
          </p:nvPr>
        </p:nvSpPr>
        <p:spPr>
          <a:xfrm>
            <a:off x="457200" y="1052513"/>
            <a:ext cx="8507413" cy="5589587"/>
          </a:xfrm>
        </p:spPr>
        <p:txBody>
          <a:bodyPr/>
          <a:lstStyle/>
          <a:p>
            <a:pPr marL="0" indent="0">
              <a:lnSpc>
                <a:spcPts val="2400"/>
              </a:lnSpc>
              <a:buFontTx/>
              <a:buNone/>
              <a:defRPr/>
            </a:pPr>
            <a:r>
              <a:rPr lang="nl-NL" sz="2400" dirty="0"/>
              <a:t>Toelichting op participatielening (1)</a:t>
            </a:r>
          </a:p>
          <a:p>
            <a:pPr marL="0" indent="0">
              <a:lnSpc>
                <a:spcPts val="2400"/>
              </a:lnSpc>
              <a:buFontTx/>
              <a:buNone/>
              <a:defRPr/>
            </a:pPr>
            <a:endParaRPr lang="nl-NL" sz="2400" dirty="0"/>
          </a:p>
          <a:p>
            <a:pPr>
              <a:lnSpc>
                <a:spcPts val="2400"/>
              </a:lnSpc>
              <a:defRPr/>
            </a:pPr>
            <a:r>
              <a:rPr lang="nl-NL" sz="2400" dirty="0"/>
              <a:t>Doel: werving gelden voor de financiering van een blaashal voor TC Atalanta</a:t>
            </a:r>
          </a:p>
          <a:p>
            <a:pPr marL="0" indent="0">
              <a:lnSpc>
                <a:spcPts val="2400"/>
              </a:lnSpc>
              <a:buFontTx/>
              <a:buNone/>
              <a:defRPr/>
            </a:pPr>
            <a:endParaRPr lang="nl-NL" sz="2400" dirty="0"/>
          </a:p>
          <a:p>
            <a:pPr>
              <a:lnSpc>
                <a:spcPts val="2400"/>
              </a:lnSpc>
              <a:defRPr/>
            </a:pPr>
            <a:r>
              <a:rPr lang="nl-NL" sz="2400" dirty="0"/>
              <a:t>Bedrag lening € 225.000,-</a:t>
            </a:r>
          </a:p>
          <a:p>
            <a:pPr marL="0" indent="0">
              <a:lnSpc>
                <a:spcPts val="2400"/>
              </a:lnSpc>
              <a:buFontTx/>
              <a:buNone/>
              <a:defRPr/>
            </a:pPr>
            <a:endParaRPr lang="nl-NL" sz="2400" dirty="0"/>
          </a:p>
          <a:p>
            <a:pPr>
              <a:lnSpc>
                <a:spcPts val="2400"/>
              </a:lnSpc>
              <a:defRPr/>
            </a:pPr>
            <a:r>
              <a:rPr lang="nl-NL" sz="2400" dirty="0"/>
              <a:t>Lening verwerven door uitgifte van participatiebewijzen op naam</a:t>
            </a:r>
          </a:p>
          <a:p>
            <a:pPr marL="0" indent="0">
              <a:lnSpc>
                <a:spcPts val="2400"/>
              </a:lnSpc>
              <a:buFontTx/>
              <a:buNone/>
              <a:defRPr/>
            </a:pPr>
            <a:endParaRPr lang="nl-NL" sz="2400" dirty="0"/>
          </a:p>
          <a:p>
            <a:pPr>
              <a:lnSpc>
                <a:spcPts val="2400"/>
              </a:lnSpc>
              <a:defRPr/>
            </a:pPr>
            <a:r>
              <a:rPr lang="nl-NL" sz="2400" dirty="0"/>
              <a:t>Bedrag participatiebewijs: € 500,- per stuk </a:t>
            </a:r>
          </a:p>
          <a:p>
            <a:pPr marL="0" indent="0">
              <a:lnSpc>
                <a:spcPts val="2400"/>
              </a:lnSpc>
              <a:buFontTx/>
              <a:buNone/>
              <a:defRPr/>
            </a:pPr>
            <a:endParaRPr lang="nl-NL" sz="2400" dirty="0"/>
          </a:p>
          <a:p>
            <a:pPr>
              <a:lnSpc>
                <a:spcPts val="2400"/>
              </a:lnSpc>
              <a:defRPr/>
            </a:pPr>
            <a:r>
              <a:rPr lang="nl-NL" sz="2400" dirty="0"/>
              <a:t>Rente 2 à 3%</a:t>
            </a:r>
          </a:p>
          <a:p>
            <a:pPr marL="0" indent="0">
              <a:lnSpc>
                <a:spcPct val="100000"/>
              </a:lnSpc>
              <a:buFontTx/>
              <a:buNone/>
              <a:defRPr/>
            </a:pPr>
            <a:endParaRPr lang="nl-NL" altLang="nl-NL" sz="2400" dirty="0"/>
          </a:p>
        </p:txBody>
      </p:sp>
      <p:sp>
        <p:nvSpPr>
          <p:cNvPr id="31747" name="Titel 1"/>
          <p:cNvSpPr>
            <a:spLocks noGrp="1" noChangeArrowheads="1"/>
          </p:cNvSpPr>
          <p:nvPr>
            <p:ph type="title"/>
          </p:nvPr>
        </p:nvSpPr>
        <p:spPr/>
        <p:txBody>
          <a:bodyPr/>
          <a:lstStyle/>
          <a:p>
            <a:r>
              <a:rPr lang="nl-NL" altLang="nl-NL" i="0"/>
              <a:t>Financiering door ledenparticipatie</a:t>
            </a:r>
          </a:p>
        </p:txBody>
      </p:sp>
      <p:sp>
        <p:nvSpPr>
          <p:cNvPr id="31748"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457DE210-F36A-4E63-8291-3DCF40ACB554}" type="slidenum">
              <a:rPr lang="en-US" altLang="nl-NL" sz="1400">
                <a:latin typeface="Arial" panose="020B0604020202020204" pitchFamily="34" charset="0"/>
              </a:rPr>
              <a:pPr>
                <a:lnSpc>
                  <a:spcPct val="100000"/>
                </a:lnSpc>
                <a:spcBef>
                  <a:spcPct val="0"/>
                </a:spcBef>
                <a:buFontTx/>
                <a:buNone/>
              </a:pPr>
              <a:t>25</a:t>
            </a:fld>
            <a:endParaRPr lang="en-US" altLang="nl-NL" sz="1400">
              <a:latin typeface="Arial" panose="020B0604020202020204" pitchFamily="34" charset="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inhoud 2"/>
          <p:cNvSpPr>
            <a:spLocks noGrp="1" noChangeArrowheads="1"/>
          </p:cNvSpPr>
          <p:nvPr>
            <p:ph idx="1"/>
          </p:nvPr>
        </p:nvSpPr>
        <p:spPr>
          <a:xfrm>
            <a:off x="457200" y="1052513"/>
            <a:ext cx="8507413" cy="5589587"/>
          </a:xfrm>
        </p:spPr>
        <p:txBody>
          <a:bodyPr/>
          <a:lstStyle/>
          <a:p>
            <a:pPr marL="0" indent="0">
              <a:lnSpc>
                <a:spcPts val="2600"/>
              </a:lnSpc>
              <a:buFontTx/>
              <a:buNone/>
              <a:defRPr/>
            </a:pPr>
            <a:r>
              <a:rPr lang="nl-NL" sz="2400" dirty="0"/>
              <a:t>Toelichting op participatielening (2)</a:t>
            </a:r>
          </a:p>
          <a:p>
            <a:pPr>
              <a:lnSpc>
                <a:spcPts val="2600"/>
              </a:lnSpc>
              <a:defRPr/>
            </a:pPr>
            <a:endParaRPr lang="nl-NL" sz="2400" dirty="0"/>
          </a:p>
          <a:p>
            <a:pPr>
              <a:lnSpc>
                <a:spcPts val="2600"/>
              </a:lnSpc>
              <a:defRPr/>
            </a:pPr>
            <a:r>
              <a:rPr lang="nl-NL" sz="2400" dirty="0"/>
              <a:t>Uitloting vanaf april 2022 over max 15 jaar = looptijd lening</a:t>
            </a:r>
          </a:p>
          <a:p>
            <a:pPr marL="0" indent="0">
              <a:lnSpc>
                <a:spcPts val="2600"/>
              </a:lnSpc>
              <a:buFontTx/>
              <a:buNone/>
              <a:defRPr/>
            </a:pPr>
            <a:r>
              <a:rPr lang="nl-NL" sz="2400" dirty="0"/>
              <a:t> </a:t>
            </a:r>
          </a:p>
          <a:p>
            <a:pPr>
              <a:lnSpc>
                <a:spcPts val="2600"/>
              </a:lnSpc>
              <a:defRPr/>
            </a:pPr>
            <a:r>
              <a:rPr lang="nl-NL" sz="2400" dirty="0"/>
              <a:t>Aantal  uit te loten bewijsstukken per jaar: in principe tenminste 6,66% (1/15</a:t>
            </a:r>
            <a:r>
              <a:rPr lang="nl-NL" sz="2400" baseline="30000" dirty="0"/>
              <a:t>e</a:t>
            </a:r>
            <a:r>
              <a:rPr lang="nl-NL" sz="2400" dirty="0"/>
              <a:t> deel) </a:t>
            </a:r>
          </a:p>
          <a:p>
            <a:pPr marL="0" indent="0">
              <a:lnSpc>
                <a:spcPts val="2600"/>
              </a:lnSpc>
              <a:buFontTx/>
              <a:buNone/>
              <a:defRPr/>
            </a:pPr>
            <a:endParaRPr lang="nl-NL" sz="2400" dirty="0"/>
          </a:p>
          <a:p>
            <a:pPr>
              <a:lnSpc>
                <a:spcPts val="2600"/>
              </a:lnSpc>
              <a:defRPr/>
            </a:pPr>
            <a:r>
              <a:rPr lang="nl-NL" sz="2400" dirty="0"/>
              <a:t>Bestuur beslist jaarlijks, na vaststelling financiële jaarverslag, over de uit te loten participatiebewijzen</a:t>
            </a:r>
          </a:p>
          <a:p>
            <a:pPr marL="0" indent="0">
              <a:lnSpc>
                <a:spcPts val="2600"/>
              </a:lnSpc>
              <a:buFontTx/>
              <a:buNone/>
              <a:defRPr/>
            </a:pPr>
            <a:endParaRPr lang="nl-NL" sz="2400" dirty="0"/>
          </a:p>
          <a:p>
            <a:pPr>
              <a:lnSpc>
                <a:spcPts val="2600"/>
              </a:lnSpc>
              <a:defRPr/>
            </a:pPr>
            <a:r>
              <a:rPr lang="nl-NL" sz="2400" dirty="0"/>
              <a:t>Tussentijds zijn de participatiebewijzen, behalve door uitloting, in principe niet aflosbaar </a:t>
            </a:r>
            <a:endParaRPr lang="nl-NL" altLang="nl-NL" sz="2400" dirty="0"/>
          </a:p>
        </p:txBody>
      </p:sp>
      <p:sp>
        <p:nvSpPr>
          <p:cNvPr id="32771" name="Titel 1"/>
          <p:cNvSpPr>
            <a:spLocks noGrp="1" noChangeArrowheads="1"/>
          </p:cNvSpPr>
          <p:nvPr>
            <p:ph type="title"/>
          </p:nvPr>
        </p:nvSpPr>
        <p:spPr/>
        <p:txBody>
          <a:bodyPr/>
          <a:lstStyle/>
          <a:p>
            <a:r>
              <a:rPr lang="nl-NL" altLang="nl-NL" i="0"/>
              <a:t>Financiering door ledenparticipatie</a:t>
            </a:r>
          </a:p>
        </p:txBody>
      </p:sp>
      <p:sp>
        <p:nvSpPr>
          <p:cNvPr id="32772"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5C08A039-4752-4CCD-BEEC-BB44168A1A8B}" type="slidenum">
              <a:rPr lang="en-US" altLang="nl-NL" sz="1400">
                <a:latin typeface="Arial" panose="020B0604020202020204" pitchFamily="34" charset="0"/>
              </a:rPr>
              <a:pPr>
                <a:lnSpc>
                  <a:spcPct val="100000"/>
                </a:lnSpc>
                <a:spcBef>
                  <a:spcPct val="0"/>
                </a:spcBef>
                <a:buFontTx/>
                <a:buNone/>
              </a:pPr>
              <a:t>26</a:t>
            </a:fld>
            <a:endParaRPr lang="en-US" altLang="nl-NL" sz="1400">
              <a:latin typeface="Arial" panose="020B0604020202020204" pitchFamily="34"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inhoud 2"/>
          <p:cNvSpPr>
            <a:spLocks noGrp="1"/>
          </p:cNvSpPr>
          <p:nvPr>
            <p:ph idx="1"/>
          </p:nvPr>
        </p:nvSpPr>
        <p:spPr>
          <a:xfrm>
            <a:off x="457200" y="1052513"/>
            <a:ext cx="8507413" cy="5589587"/>
          </a:xfrm>
        </p:spPr>
        <p:txBody>
          <a:bodyPr/>
          <a:lstStyle/>
          <a:p>
            <a:pPr marL="57150" indent="0" algn="ctr">
              <a:lnSpc>
                <a:spcPct val="100000"/>
              </a:lnSpc>
              <a:buFontTx/>
              <a:buNone/>
            </a:pPr>
            <a:r>
              <a:rPr lang="nl-NL" altLang="nl-NL" sz="2400" dirty="0"/>
              <a:t>Sander Komijn -  Voorzitter</a:t>
            </a:r>
          </a:p>
          <a:p>
            <a:pPr marL="57150" indent="0" algn="ctr">
              <a:lnSpc>
                <a:spcPct val="100000"/>
              </a:lnSpc>
              <a:buFontTx/>
              <a:buNone/>
            </a:pPr>
            <a:endParaRPr lang="nl-NL" altLang="nl-NL" sz="2400" dirty="0"/>
          </a:p>
          <a:p>
            <a:pPr marL="57150" indent="0" algn="ctr">
              <a:lnSpc>
                <a:spcPct val="100000"/>
              </a:lnSpc>
              <a:buFontTx/>
              <a:buNone/>
            </a:pPr>
            <a:r>
              <a:rPr lang="nl-NL" altLang="nl-NL" sz="2400" dirty="0"/>
              <a:t>De opbouw van een blaashal</a:t>
            </a:r>
          </a:p>
          <a:p>
            <a:pPr marL="57150" indent="0">
              <a:lnSpc>
                <a:spcPct val="100000"/>
              </a:lnSpc>
              <a:buFontTx/>
              <a:buNone/>
            </a:pPr>
            <a:endParaRPr lang="nl-NL" altLang="nl-NL" sz="2400" dirty="0"/>
          </a:p>
          <a:p>
            <a:pPr marL="57150" indent="0">
              <a:lnSpc>
                <a:spcPct val="100000"/>
              </a:lnSpc>
              <a:buFontTx/>
              <a:buNone/>
            </a:pPr>
            <a:endParaRPr lang="nl-NL" altLang="nl-NL" sz="2400" dirty="0"/>
          </a:p>
          <a:p>
            <a:pPr marL="57150" indent="0">
              <a:lnSpc>
                <a:spcPct val="100000"/>
              </a:lnSpc>
              <a:buFontTx/>
              <a:buNone/>
            </a:pPr>
            <a:endParaRPr lang="nl-NL" altLang="nl-NL" sz="2400" dirty="0"/>
          </a:p>
          <a:p>
            <a:pPr marL="57150" indent="0">
              <a:lnSpc>
                <a:spcPct val="100000"/>
              </a:lnSpc>
              <a:buFontTx/>
              <a:buNone/>
            </a:pPr>
            <a:endParaRPr lang="nl-NL" altLang="nl-NL" sz="2400" dirty="0"/>
          </a:p>
          <a:p>
            <a:pPr marL="57150" indent="0">
              <a:lnSpc>
                <a:spcPct val="100000"/>
              </a:lnSpc>
              <a:buFontTx/>
              <a:buNone/>
            </a:pPr>
            <a:endParaRPr lang="nl-NL" altLang="nl-NL" sz="2400" dirty="0"/>
          </a:p>
          <a:p>
            <a:pPr marL="57150" indent="0">
              <a:lnSpc>
                <a:spcPct val="100000"/>
              </a:lnSpc>
              <a:buFontTx/>
              <a:buNone/>
            </a:pPr>
            <a:endParaRPr lang="nl-NL" altLang="nl-NL" sz="2400" dirty="0"/>
          </a:p>
          <a:p>
            <a:pPr marL="57150" indent="0">
              <a:lnSpc>
                <a:spcPct val="100000"/>
              </a:lnSpc>
              <a:buFontTx/>
              <a:buNone/>
            </a:pPr>
            <a:endParaRPr lang="nl-NL" altLang="nl-NL" sz="2400" dirty="0"/>
          </a:p>
          <a:p>
            <a:pPr marL="57150" indent="0">
              <a:lnSpc>
                <a:spcPct val="100000"/>
              </a:lnSpc>
              <a:buFontTx/>
              <a:buNone/>
            </a:pPr>
            <a:endParaRPr lang="nl-NL" altLang="nl-NL" sz="2400" dirty="0"/>
          </a:p>
          <a:p>
            <a:pPr marL="57150" indent="0" algn="ctr">
              <a:lnSpc>
                <a:spcPct val="100000"/>
              </a:lnSpc>
              <a:buFontTx/>
              <a:buNone/>
            </a:pPr>
            <a:br>
              <a:rPr lang="nl-NL" altLang="nl-NL" sz="1000" dirty="0">
                <a:hlinkClick r:id="rId3"/>
              </a:rPr>
            </a:br>
            <a:r>
              <a:rPr lang="nl-NL" altLang="nl-NL" sz="1400" dirty="0">
                <a:hlinkClick r:id="rId3"/>
              </a:rPr>
              <a:t>https://www.youtube.com/watch?v=VXZZgs2m45Y</a:t>
            </a:r>
            <a:endParaRPr lang="nl-NL" altLang="nl-NL" sz="1400" dirty="0"/>
          </a:p>
        </p:txBody>
      </p:sp>
      <p:sp>
        <p:nvSpPr>
          <p:cNvPr id="33795" name="Titel 1"/>
          <p:cNvSpPr>
            <a:spLocks noGrp="1" noChangeArrowheads="1"/>
          </p:cNvSpPr>
          <p:nvPr>
            <p:ph type="title"/>
          </p:nvPr>
        </p:nvSpPr>
        <p:spPr/>
        <p:txBody>
          <a:bodyPr/>
          <a:lstStyle/>
          <a:p>
            <a:r>
              <a:rPr lang="nl-NL" altLang="nl-NL" i="0"/>
              <a:t>Commissie Beheer Blaashal</a:t>
            </a:r>
          </a:p>
        </p:txBody>
      </p:sp>
      <p:sp>
        <p:nvSpPr>
          <p:cNvPr id="33796"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6008C98B-10CB-49BE-BDAB-680318B6462A}" type="slidenum">
              <a:rPr lang="en-US" altLang="nl-NL" sz="1400">
                <a:latin typeface="Arial" panose="020B0604020202020204" pitchFamily="34" charset="0"/>
              </a:rPr>
              <a:pPr>
                <a:lnSpc>
                  <a:spcPct val="100000"/>
                </a:lnSpc>
                <a:spcBef>
                  <a:spcPct val="0"/>
                </a:spcBef>
                <a:buFontTx/>
                <a:buNone/>
              </a:pPr>
              <a:t>27</a:t>
            </a:fld>
            <a:endParaRPr lang="en-US" altLang="nl-NL" sz="1400" dirty="0">
              <a:latin typeface="Arial" panose="020B0604020202020204" pitchFamily="34" charset="0"/>
            </a:endParaRPr>
          </a:p>
        </p:txBody>
      </p:sp>
      <p:pic>
        <p:nvPicPr>
          <p:cNvPr id="2" name="Onlinemedia 1" title="Timelapse Opbouw Blaashal Tennisvereniging TC'91 Stadshagen">
            <a:hlinkClick r:id="" action="ppaction://media"/>
            <a:extLst>
              <a:ext uri="{FF2B5EF4-FFF2-40B4-BE49-F238E27FC236}">
                <a16:creationId xmlns:a16="http://schemas.microsoft.com/office/drawing/2014/main" id="{55AA60CB-0100-4393-827C-F510BD1FEA8E}"/>
              </a:ext>
            </a:extLst>
          </p:cNvPr>
          <p:cNvPicPr>
            <a:picLocks noRot="1" noChangeAspect="1"/>
          </p:cNvPicPr>
          <p:nvPr>
            <a:videoFile r:link="rId1"/>
          </p:nvPr>
        </p:nvPicPr>
        <p:blipFill>
          <a:blip r:embed="rId4"/>
          <a:stretch>
            <a:fillRect/>
          </a:stretch>
        </p:blipFill>
        <p:spPr>
          <a:xfrm>
            <a:off x="1763688" y="2564904"/>
            <a:ext cx="5607702" cy="3168352"/>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jdelijke aanduiding voor inhoud 2"/>
          <p:cNvSpPr>
            <a:spLocks noGrp="1"/>
          </p:cNvSpPr>
          <p:nvPr>
            <p:ph idx="1"/>
          </p:nvPr>
        </p:nvSpPr>
        <p:spPr>
          <a:xfrm>
            <a:off x="457200" y="1052513"/>
            <a:ext cx="8507413" cy="5589587"/>
          </a:xfrm>
        </p:spPr>
        <p:txBody>
          <a:bodyPr/>
          <a:lstStyle/>
          <a:p>
            <a:pPr marL="0" indent="0">
              <a:lnSpc>
                <a:spcPct val="100000"/>
              </a:lnSpc>
              <a:buFontTx/>
              <a:buNone/>
              <a:defRPr/>
            </a:pPr>
            <a:r>
              <a:rPr lang="nl-NL" sz="2400" dirty="0"/>
              <a:t>Mocht de hal er komen en in oktober staan, dan gaan we pas écht beginnen. We denken aan drie vrijwilligers die betrokken en bevlogen zijn om een succes van de hal te maken. </a:t>
            </a:r>
          </a:p>
          <a:p>
            <a:pPr marL="0" indent="0">
              <a:lnSpc>
                <a:spcPct val="100000"/>
              </a:lnSpc>
              <a:buFontTx/>
              <a:buNone/>
              <a:defRPr/>
            </a:pPr>
            <a:endParaRPr lang="nl-NL" sz="2400" dirty="0"/>
          </a:p>
          <a:p>
            <a:pPr marL="0" indent="0">
              <a:lnSpc>
                <a:spcPct val="100000"/>
              </a:lnSpc>
              <a:buFontTx/>
              <a:buNone/>
              <a:defRPr/>
            </a:pPr>
            <a:r>
              <a:rPr lang="nl-NL" sz="2400" dirty="0"/>
              <a:t>Welke taken zien we voor ons:</a:t>
            </a:r>
          </a:p>
          <a:p>
            <a:pPr marL="0" indent="0">
              <a:lnSpc>
                <a:spcPct val="100000"/>
              </a:lnSpc>
              <a:buFontTx/>
              <a:buNone/>
              <a:defRPr/>
            </a:pPr>
            <a:endParaRPr lang="nl-NL" sz="2400" dirty="0"/>
          </a:p>
          <a:p>
            <a:pPr>
              <a:lnSpc>
                <a:spcPct val="100000"/>
              </a:lnSpc>
              <a:defRPr/>
            </a:pPr>
            <a:r>
              <a:rPr lang="nl-NL" sz="2400" dirty="0"/>
              <a:t>Voorbereiding</a:t>
            </a:r>
          </a:p>
          <a:p>
            <a:pPr lvl="1">
              <a:lnSpc>
                <a:spcPct val="100000"/>
              </a:lnSpc>
              <a:buFont typeface="Wingdings" panose="05000000000000000000" pitchFamily="2" charset="2"/>
              <a:buChar char="Ø"/>
              <a:defRPr/>
            </a:pPr>
            <a:r>
              <a:rPr lang="nl-NL" sz="2200" dirty="0"/>
              <a:t>Organisatie van de op- en afbouw van de hal</a:t>
            </a:r>
          </a:p>
          <a:p>
            <a:pPr lvl="1">
              <a:lnSpc>
                <a:spcPct val="100000"/>
              </a:lnSpc>
              <a:buFont typeface="Wingdings" panose="05000000000000000000" pitchFamily="2" charset="2"/>
              <a:buChar char="Ø"/>
              <a:defRPr/>
            </a:pPr>
            <a:r>
              <a:rPr lang="nl-NL" sz="2200" dirty="0"/>
              <a:t>Inrichten toegangssysteem</a:t>
            </a:r>
          </a:p>
          <a:p>
            <a:pPr lvl="1">
              <a:lnSpc>
                <a:spcPct val="100000"/>
              </a:lnSpc>
              <a:buFont typeface="Wingdings" panose="05000000000000000000" pitchFamily="2" charset="2"/>
              <a:buChar char="Ø"/>
              <a:defRPr/>
            </a:pPr>
            <a:r>
              <a:rPr lang="nl-NL" sz="2200" dirty="0"/>
              <a:t>Tegen welke kosten worden banen beschikbaar gesteld?</a:t>
            </a:r>
          </a:p>
          <a:p>
            <a:pPr lvl="1">
              <a:lnSpc>
                <a:spcPct val="100000"/>
              </a:lnSpc>
              <a:buFont typeface="Wingdings" panose="05000000000000000000" pitchFamily="2" charset="2"/>
              <a:buChar char="Ø"/>
              <a:defRPr/>
            </a:pPr>
            <a:r>
              <a:rPr lang="nl-NL" sz="2200" dirty="0"/>
              <a:t>Capaciteitsverdeling van de banen</a:t>
            </a:r>
          </a:p>
          <a:p>
            <a:pPr marL="57150" indent="0">
              <a:lnSpc>
                <a:spcPct val="100000"/>
              </a:lnSpc>
              <a:buFontTx/>
              <a:buNone/>
              <a:defRPr/>
            </a:pPr>
            <a:endParaRPr lang="nl-NL" sz="2400" dirty="0"/>
          </a:p>
        </p:txBody>
      </p:sp>
      <p:sp>
        <p:nvSpPr>
          <p:cNvPr id="34819" name="Titel 1"/>
          <p:cNvSpPr>
            <a:spLocks noGrp="1" noChangeArrowheads="1"/>
          </p:cNvSpPr>
          <p:nvPr>
            <p:ph type="title"/>
          </p:nvPr>
        </p:nvSpPr>
        <p:spPr/>
        <p:txBody>
          <a:bodyPr/>
          <a:lstStyle/>
          <a:p>
            <a:r>
              <a:rPr lang="nl-NL" altLang="nl-NL" i="0"/>
              <a:t>Commissie Beheer Blaashal</a:t>
            </a:r>
          </a:p>
        </p:txBody>
      </p:sp>
      <p:sp>
        <p:nvSpPr>
          <p:cNvPr id="34820"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2A817697-46D2-4C3C-A69A-A66C051A3DA9}" type="slidenum">
              <a:rPr lang="en-US" altLang="nl-NL" sz="1400">
                <a:latin typeface="Arial" panose="020B0604020202020204" pitchFamily="34" charset="0"/>
              </a:rPr>
              <a:pPr>
                <a:lnSpc>
                  <a:spcPct val="100000"/>
                </a:lnSpc>
                <a:spcBef>
                  <a:spcPct val="0"/>
                </a:spcBef>
                <a:buFontTx/>
                <a:buNone/>
              </a:pPr>
              <a:t>28</a:t>
            </a:fld>
            <a:endParaRPr lang="en-US" altLang="nl-NL" sz="1400">
              <a:latin typeface="Arial" panose="020B0604020202020204" pitchFamily="34"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jdelijke aanduiding voor inhoud 2"/>
          <p:cNvSpPr>
            <a:spLocks noGrp="1"/>
          </p:cNvSpPr>
          <p:nvPr>
            <p:ph idx="1"/>
          </p:nvPr>
        </p:nvSpPr>
        <p:spPr>
          <a:xfrm>
            <a:off x="457200" y="1052513"/>
            <a:ext cx="8507413" cy="5589587"/>
          </a:xfrm>
        </p:spPr>
        <p:txBody>
          <a:bodyPr/>
          <a:lstStyle/>
          <a:p>
            <a:pPr>
              <a:lnSpc>
                <a:spcPct val="100000"/>
              </a:lnSpc>
              <a:defRPr/>
            </a:pPr>
            <a:r>
              <a:rPr lang="nl-NL" sz="2400" dirty="0"/>
              <a:t>Operationeel </a:t>
            </a:r>
          </a:p>
          <a:p>
            <a:pPr lvl="1">
              <a:lnSpc>
                <a:spcPct val="100000"/>
              </a:lnSpc>
              <a:buFont typeface="Wingdings" panose="05000000000000000000" pitchFamily="2" charset="2"/>
              <a:buChar char="Ø"/>
              <a:defRPr/>
            </a:pPr>
            <a:r>
              <a:rPr lang="nl-NL" sz="2200" dirty="0"/>
              <a:t>Klimaatbeheersing in de hal</a:t>
            </a:r>
          </a:p>
          <a:p>
            <a:pPr lvl="1">
              <a:lnSpc>
                <a:spcPct val="100000"/>
              </a:lnSpc>
              <a:buFont typeface="Wingdings" panose="05000000000000000000" pitchFamily="2" charset="2"/>
              <a:buChar char="Ø"/>
              <a:defRPr/>
            </a:pPr>
            <a:r>
              <a:rPr lang="nl-NL" sz="2200" dirty="0"/>
              <a:t>(coördinatie van) evenementen</a:t>
            </a:r>
          </a:p>
          <a:p>
            <a:pPr lvl="1">
              <a:lnSpc>
                <a:spcPct val="100000"/>
              </a:lnSpc>
              <a:buFont typeface="Wingdings" panose="05000000000000000000" pitchFamily="2" charset="2"/>
              <a:buChar char="Ø"/>
              <a:defRPr/>
            </a:pPr>
            <a:r>
              <a:rPr lang="nl-NL" sz="2200" dirty="0"/>
              <a:t>Wie heeft voorrang bij reserveren banen?</a:t>
            </a:r>
          </a:p>
          <a:p>
            <a:pPr lvl="1">
              <a:lnSpc>
                <a:spcPct val="100000"/>
              </a:lnSpc>
              <a:buFont typeface="Wingdings" panose="05000000000000000000" pitchFamily="2" charset="2"/>
              <a:buChar char="Ø"/>
              <a:defRPr/>
            </a:pPr>
            <a:r>
              <a:rPr lang="nl-NL" sz="2200" dirty="0" err="1"/>
              <a:t>Troubleshooting</a:t>
            </a:r>
            <a:endParaRPr lang="nl-NL" sz="2200" dirty="0"/>
          </a:p>
          <a:p>
            <a:pPr>
              <a:defRPr/>
            </a:pPr>
            <a:endParaRPr lang="nl-NL" sz="2400" dirty="0"/>
          </a:p>
          <a:p>
            <a:pPr>
              <a:defRPr/>
            </a:pPr>
            <a:r>
              <a:rPr lang="nl-NL" sz="2400" dirty="0"/>
              <a:t>Communicatie</a:t>
            </a:r>
          </a:p>
          <a:p>
            <a:pPr lvl="1">
              <a:buFont typeface="Wingdings" panose="05000000000000000000" pitchFamily="2" charset="2"/>
              <a:buChar char="Ø"/>
              <a:defRPr/>
            </a:pPr>
            <a:r>
              <a:rPr lang="nl-NL" sz="2200" dirty="0"/>
              <a:t>Contact met het Bestuur</a:t>
            </a:r>
          </a:p>
          <a:p>
            <a:pPr lvl="1">
              <a:buFont typeface="Wingdings" panose="05000000000000000000" pitchFamily="2" charset="2"/>
              <a:buChar char="Ø"/>
              <a:defRPr/>
            </a:pPr>
            <a:r>
              <a:rPr lang="nl-NL" sz="2200" dirty="0"/>
              <a:t>Samen met andere commissies ideeën voor activiteiten genereren</a:t>
            </a:r>
          </a:p>
          <a:p>
            <a:pPr lvl="1">
              <a:buFont typeface="Wingdings" panose="05000000000000000000" pitchFamily="2" charset="2"/>
              <a:buChar char="Ø"/>
              <a:defRPr/>
            </a:pPr>
            <a:r>
              <a:rPr lang="nl-NL" sz="2200" dirty="0"/>
              <a:t>Externe promotie</a:t>
            </a:r>
          </a:p>
          <a:p>
            <a:pPr>
              <a:defRPr/>
            </a:pPr>
            <a:endParaRPr lang="nl-NL" sz="2400" dirty="0"/>
          </a:p>
          <a:p>
            <a:pPr marL="0" indent="0">
              <a:lnSpc>
                <a:spcPct val="100000"/>
              </a:lnSpc>
              <a:buFontTx/>
              <a:buNone/>
              <a:defRPr/>
            </a:pPr>
            <a:endParaRPr lang="nl-NL" altLang="nl-NL" sz="2400" dirty="0"/>
          </a:p>
        </p:txBody>
      </p:sp>
      <p:sp>
        <p:nvSpPr>
          <p:cNvPr id="35843" name="Titel 1"/>
          <p:cNvSpPr>
            <a:spLocks noGrp="1" noChangeArrowheads="1"/>
          </p:cNvSpPr>
          <p:nvPr>
            <p:ph type="title"/>
          </p:nvPr>
        </p:nvSpPr>
        <p:spPr/>
        <p:txBody>
          <a:bodyPr/>
          <a:lstStyle/>
          <a:p>
            <a:r>
              <a:rPr lang="nl-NL" altLang="nl-NL" i="0"/>
              <a:t>Commissie Beheer Blaashal</a:t>
            </a:r>
          </a:p>
        </p:txBody>
      </p:sp>
      <p:sp>
        <p:nvSpPr>
          <p:cNvPr id="35844"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41FAA26A-A69B-4426-B42C-69AF0546E96A}" type="slidenum">
              <a:rPr lang="en-US" altLang="nl-NL" sz="1400">
                <a:latin typeface="Arial" panose="020B0604020202020204" pitchFamily="34" charset="0"/>
              </a:rPr>
              <a:pPr>
                <a:lnSpc>
                  <a:spcPct val="100000"/>
                </a:lnSpc>
                <a:spcBef>
                  <a:spcPct val="0"/>
                </a:spcBef>
                <a:buFontTx/>
                <a:buNone/>
              </a:pPr>
              <a:t>29</a:t>
            </a:fld>
            <a:endParaRPr lang="en-US" altLang="nl-NL" sz="1400">
              <a:latin typeface="Arial" panose="020B060402020202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88913"/>
            <a:ext cx="6418263" cy="647700"/>
          </a:xfrm>
        </p:spPr>
        <p:txBody>
          <a:bodyPr/>
          <a:lstStyle/>
          <a:p>
            <a:r>
              <a:rPr lang="nl-NL" altLang="nl-NL" i="0"/>
              <a:t>Toelichting</a:t>
            </a:r>
          </a:p>
        </p:txBody>
      </p:sp>
      <p:sp>
        <p:nvSpPr>
          <p:cNvPr id="6147" name="Rectangle 3"/>
          <p:cNvSpPr>
            <a:spLocks noGrp="1" noChangeArrowheads="1"/>
          </p:cNvSpPr>
          <p:nvPr>
            <p:ph idx="1"/>
          </p:nvPr>
        </p:nvSpPr>
        <p:spPr>
          <a:xfrm>
            <a:off x="457200" y="981075"/>
            <a:ext cx="8507413" cy="5543550"/>
          </a:xfrm>
        </p:spPr>
        <p:txBody>
          <a:bodyPr/>
          <a:lstStyle/>
          <a:p>
            <a:pPr>
              <a:lnSpc>
                <a:spcPts val="2400"/>
              </a:lnSpc>
              <a:defRPr/>
            </a:pPr>
            <a:r>
              <a:rPr lang="nl-NL" sz="2400" dirty="0">
                <a:latin typeface="Trebuchet MS" charset="0"/>
              </a:rPr>
              <a:t>Toon alle deelnemers</a:t>
            </a:r>
          </a:p>
          <a:p>
            <a:pPr>
              <a:lnSpc>
                <a:spcPts val="2400"/>
              </a:lnSpc>
              <a:defRPr/>
            </a:pPr>
            <a:r>
              <a:rPr lang="nl-NL" sz="2400" dirty="0">
                <a:latin typeface="Trebuchet MS" charset="0"/>
              </a:rPr>
              <a:t>Toon de chat met vragen</a:t>
            </a:r>
          </a:p>
          <a:p>
            <a:pPr>
              <a:lnSpc>
                <a:spcPts val="2400"/>
              </a:lnSpc>
              <a:defRPr/>
            </a:pPr>
            <a:r>
              <a:rPr lang="nl-NL" sz="2400" dirty="0">
                <a:latin typeface="Trebuchet MS" charset="0"/>
              </a:rPr>
              <a:t>Camera aan / Camera uit </a:t>
            </a:r>
          </a:p>
          <a:p>
            <a:pPr>
              <a:lnSpc>
                <a:spcPts val="2400"/>
              </a:lnSpc>
              <a:defRPr/>
            </a:pPr>
            <a:r>
              <a:rPr lang="nl-NL" sz="2400" dirty="0">
                <a:latin typeface="Trebuchet MS" charset="0"/>
              </a:rPr>
              <a:t>Microfoon aan / Microfoon uit </a:t>
            </a:r>
          </a:p>
          <a:p>
            <a:pPr>
              <a:lnSpc>
                <a:spcPts val="2400"/>
              </a:lnSpc>
              <a:defRPr/>
            </a:pPr>
            <a:endParaRPr lang="nl-NL" sz="2400" dirty="0">
              <a:latin typeface="Trebuchet MS" charset="0"/>
            </a:endParaRPr>
          </a:p>
          <a:p>
            <a:pPr>
              <a:lnSpc>
                <a:spcPts val="2400"/>
              </a:lnSpc>
              <a:defRPr/>
            </a:pPr>
            <a:r>
              <a:rPr lang="nl-NL" sz="2400" dirty="0">
                <a:latin typeface="Trebuchet MS" charset="0"/>
              </a:rPr>
              <a:t>Tijdens de presentaties je microfoon uit</a:t>
            </a:r>
          </a:p>
          <a:p>
            <a:pPr>
              <a:lnSpc>
                <a:spcPts val="2400"/>
              </a:lnSpc>
              <a:defRPr/>
            </a:pPr>
            <a:endParaRPr lang="nl-NL" sz="2400" dirty="0">
              <a:latin typeface="Trebuchet MS" charset="0"/>
            </a:endParaRPr>
          </a:p>
          <a:p>
            <a:pPr>
              <a:lnSpc>
                <a:spcPts val="2400"/>
              </a:lnSpc>
              <a:defRPr/>
            </a:pPr>
            <a:r>
              <a:rPr lang="nl-NL" sz="2400" dirty="0">
                <a:latin typeface="Trebuchet MS" charset="0"/>
              </a:rPr>
              <a:t>Stel tijdens de presentaties je vraag via de chat functie</a:t>
            </a:r>
          </a:p>
          <a:p>
            <a:pPr marL="0" indent="0">
              <a:lnSpc>
                <a:spcPts val="2400"/>
              </a:lnSpc>
              <a:buFontTx/>
              <a:buNone/>
              <a:defRPr/>
            </a:pPr>
            <a:endParaRPr lang="nl-NL" sz="2400" dirty="0">
              <a:latin typeface="Trebuchet MS" charset="0"/>
            </a:endParaRPr>
          </a:p>
          <a:p>
            <a:pPr>
              <a:lnSpc>
                <a:spcPts val="2400"/>
              </a:lnSpc>
              <a:defRPr/>
            </a:pPr>
            <a:endParaRPr lang="nl-NL" sz="2400" dirty="0">
              <a:latin typeface="Trebuchet MS" charset="0"/>
            </a:endParaRPr>
          </a:p>
          <a:p>
            <a:pPr>
              <a:lnSpc>
                <a:spcPts val="2400"/>
              </a:lnSpc>
              <a:defRPr/>
            </a:pPr>
            <a:endParaRPr lang="nl-NL" sz="2400" dirty="0">
              <a:latin typeface="Trebuchet MS" charset="0"/>
            </a:endParaRPr>
          </a:p>
          <a:p>
            <a:pPr>
              <a:lnSpc>
                <a:spcPts val="2400"/>
              </a:lnSpc>
              <a:defRPr/>
            </a:pPr>
            <a:endParaRPr lang="nl-NL" sz="2400" dirty="0">
              <a:latin typeface="Trebuchet MS" charset="0"/>
            </a:endParaRPr>
          </a:p>
          <a:p>
            <a:pPr>
              <a:lnSpc>
                <a:spcPts val="2400"/>
              </a:lnSpc>
              <a:defRPr/>
            </a:pPr>
            <a:r>
              <a:rPr lang="nl-NL" sz="2400" dirty="0">
                <a:latin typeface="Trebuchet MS" charset="0"/>
              </a:rPr>
              <a:t>Aan het eind van alle presentaties zullen we de vragen        mondeling beantwoorden. Uiteraard is er daarna nog  gelegenheid voor aanvullende vragen</a:t>
            </a:r>
          </a:p>
          <a:p>
            <a:pPr marL="514350" indent="-514350">
              <a:lnSpc>
                <a:spcPts val="2400"/>
              </a:lnSpc>
              <a:buFont typeface="Trebuchet MS" panose="020B0603020202020204" pitchFamily="34" charset="0"/>
              <a:buAutoNum type="arabicPeriod"/>
              <a:defRPr/>
            </a:pPr>
            <a:endParaRPr lang="nl-NL" altLang="nl-NL" sz="2400" dirty="0"/>
          </a:p>
        </p:txBody>
      </p:sp>
      <p:sp>
        <p:nvSpPr>
          <p:cNvPr id="8196"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r>
              <a:rPr lang="en-US" altLang="nl-NL" sz="1400">
                <a:latin typeface="Arial" panose="020B0604020202020204" pitchFamily="34" charset="0"/>
              </a:rPr>
              <a:t>2</a:t>
            </a:r>
          </a:p>
        </p:txBody>
      </p:sp>
      <p:pic>
        <p:nvPicPr>
          <p:cNvPr id="819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939800"/>
            <a:ext cx="5048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0113" y="1265238"/>
            <a:ext cx="5048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8375" y="1687513"/>
            <a:ext cx="5048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8450" y="1687513"/>
            <a:ext cx="508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Afbeelding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73850" y="2032000"/>
            <a:ext cx="40481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Afbeelding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05663" y="2032000"/>
            <a:ext cx="4143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Afbeelding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1188" y="4121150"/>
            <a:ext cx="44751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Afbeelding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10113" y="4811713"/>
            <a:ext cx="40195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05" name="Gebogen verbindingslijn 11"/>
          <p:cNvCxnSpPr>
            <a:cxnSpLocks noChangeShapeType="1"/>
          </p:cNvCxnSpPr>
          <p:nvPr/>
        </p:nvCxnSpPr>
        <p:spPr bwMode="auto">
          <a:xfrm>
            <a:off x="1403350" y="4811713"/>
            <a:ext cx="3306763" cy="352425"/>
          </a:xfrm>
          <a:prstGeom prst="bentConnector3">
            <a:avLst>
              <a:gd name="adj1" fmla="val -227"/>
            </a:avLst>
          </a:prstGeom>
          <a:noFill/>
          <a:ln w="53975" algn="ctr">
            <a:solidFill>
              <a:srgbClr val="00B050"/>
            </a:solidFill>
            <a:round/>
            <a:headEnd/>
            <a:tailEnd type="triangle" w="med" len="med"/>
          </a:ln>
        </p:spPr>
      </p:cxn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jdelijke aanduiding voor inhoud 2"/>
          <p:cNvSpPr>
            <a:spLocks noGrp="1"/>
          </p:cNvSpPr>
          <p:nvPr>
            <p:ph idx="1"/>
          </p:nvPr>
        </p:nvSpPr>
        <p:spPr>
          <a:xfrm>
            <a:off x="457200" y="1052513"/>
            <a:ext cx="8507413" cy="5589587"/>
          </a:xfrm>
        </p:spPr>
        <p:txBody>
          <a:bodyPr/>
          <a:lstStyle/>
          <a:p>
            <a:pPr>
              <a:defRPr/>
            </a:pPr>
            <a:r>
              <a:rPr lang="nl-NL" sz="2400" dirty="0"/>
              <a:t>Administratief</a:t>
            </a:r>
          </a:p>
          <a:p>
            <a:pPr lvl="1">
              <a:buFont typeface="Wingdings" panose="05000000000000000000" pitchFamily="2" charset="2"/>
              <a:buChar char="Ø"/>
              <a:defRPr/>
            </a:pPr>
            <a:r>
              <a:rPr lang="nl-NL" sz="2200" dirty="0"/>
              <a:t>Facturatie, administratie en secretariaat i.o.m. met penningmeester</a:t>
            </a:r>
          </a:p>
          <a:p>
            <a:pPr lvl="1">
              <a:buFont typeface="Wingdings" panose="05000000000000000000" pitchFamily="2" charset="2"/>
              <a:buChar char="Ø"/>
              <a:defRPr/>
            </a:pPr>
            <a:r>
              <a:rPr lang="nl-NL" sz="2200" dirty="0"/>
              <a:t>Opstellen en communiceren van spelregels rond gebruik van de hal</a:t>
            </a:r>
          </a:p>
          <a:p>
            <a:pPr marL="0" indent="0">
              <a:lnSpc>
                <a:spcPct val="100000"/>
              </a:lnSpc>
              <a:buFontTx/>
              <a:buNone/>
              <a:defRPr/>
            </a:pPr>
            <a:endParaRPr lang="nl-NL" altLang="nl-NL" sz="2400" dirty="0"/>
          </a:p>
          <a:p>
            <a:pPr marL="0" indent="0">
              <a:lnSpc>
                <a:spcPct val="100000"/>
              </a:lnSpc>
              <a:buFontTx/>
              <a:buNone/>
              <a:defRPr/>
            </a:pPr>
            <a:endParaRPr lang="nl-NL" altLang="nl-NL" sz="2400" dirty="0"/>
          </a:p>
        </p:txBody>
      </p:sp>
      <p:sp>
        <p:nvSpPr>
          <p:cNvPr id="36867" name="Titel 1"/>
          <p:cNvSpPr>
            <a:spLocks noGrp="1" noChangeArrowheads="1"/>
          </p:cNvSpPr>
          <p:nvPr>
            <p:ph type="title"/>
          </p:nvPr>
        </p:nvSpPr>
        <p:spPr/>
        <p:txBody>
          <a:bodyPr/>
          <a:lstStyle/>
          <a:p>
            <a:r>
              <a:rPr lang="nl-NL" altLang="nl-NL" i="0"/>
              <a:t>Commissie Beheer Blaashal</a:t>
            </a:r>
          </a:p>
        </p:txBody>
      </p:sp>
      <p:sp>
        <p:nvSpPr>
          <p:cNvPr id="36868"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46B3E18A-B220-4C53-B36A-46192FD5A0E0}" type="slidenum">
              <a:rPr lang="en-US" altLang="nl-NL" sz="1400">
                <a:latin typeface="Arial" panose="020B0604020202020204" pitchFamily="34" charset="0"/>
              </a:rPr>
              <a:pPr>
                <a:lnSpc>
                  <a:spcPct val="100000"/>
                </a:lnSpc>
                <a:spcBef>
                  <a:spcPct val="0"/>
                </a:spcBef>
                <a:buFontTx/>
                <a:buNone/>
              </a:pPr>
              <a:t>30</a:t>
            </a:fld>
            <a:endParaRPr lang="en-US" altLang="nl-NL" sz="1400">
              <a:latin typeface="Arial" panose="020B0604020202020204" pitchFamily="34" charset="0"/>
            </a:endParaRPr>
          </a:p>
        </p:txBody>
      </p:sp>
      <p:pic>
        <p:nvPicPr>
          <p:cNvPr id="36869"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3541713"/>
            <a:ext cx="53435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noChangeArrowheads="1"/>
          </p:cNvSpPr>
          <p:nvPr>
            <p:ph type="title"/>
          </p:nvPr>
        </p:nvSpPr>
        <p:spPr/>
        <p:txBody>
          <a:bodyPr/>
          <a:lstStyle/>
          <a:p>
            <a:r>
              <a:rPr lang="nl-NL" altLang="nl-NL" i="0"/>
              <a:t>Vragen en discussie</a:t>
            </a:r>
          </a:p>
        </p:txBody>
      </p:sp>
      <p:sp>
        <p:nvSpPr>
          <p:cNvPr id="37891"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842B61D9-26D5-49F8-922F-2BF41ABBEB0B}" type="slidenum">
              <a:rPr lang="en-US" altLang="nl-NL" sz="1400">
                <a:latin typeface="Arial" panose="020B0604020202020204" pitchFamily="34" charset="0"/>
              </a:rPr>
              <a:pPr>
                <a:lnSpc>
                  <a:spcPct val="100000"/>
                </a:lnSpc>
                <a:spcBef>
                  <a:spcPct val="0"/>
                </a:spcBef>
                <a:buFontTx/>
                <a:buNone/>
              </a:pPr>
              <a:t>31</a:t>
            </a:fld>
            <a:endParaRPr lang="en-US" altLang="nl-NL" sz="1400">
              <a:latin typeface="Arial" panose="020B0604020202020204" pitchFamily="34" charset="0"/>
            </a:endParaRPr>
          </a:p>
        </p:txBody>
      </p:sp>
      <p:pic>
        <p:nvPicPr>
          <p:cNvPr id="37892"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562100"/>
            <a:ext cx="3744913"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noChangeArrowheads="1"/>
          </p:cNvSpPr>
          <p:nvPr>
            <p:ph type="title"/>
          </p:nvPr>
        </p:nvSpPr>
        <p:spPr/>
        <p:txBody>
          <a:bodyPr/>
          <a:lstStyle/>
          <a:p>
            <a:r>
              <a:rPr lang="nl-NL" altLang="nl-NL" i="0"/>
              <a:t>De aanloop naar een eigen blaashal</a:t>
            </a:r>
          </a:p>
        </p:txBody>
      </p:sp>
      <p:sp>
        <p:nvSpPr>
          <p:cNvPr id="10243" name="Tijdelijke aanduiding voor inhoud 2"/>
          <p:cNvSpPr>
            <a:spLocks noGrp="1" noChangeArrowheads="1"/>
          </p:cNvSpPr>
          <p:nvPr>
            <p:ph idx="1"/>
          </p:nvPr>
        </p:nvSpPr>
        <p:spPr>
          <a:xfrm>
            <a:off x="457200" y="1179513"/>
            <a:ext cx="8507413" cy="4986337"/>
          </a:xfrm>
        </p:spPr>
        <p:txBody>
          <a:bodyPr/>
          <a:lstStyle/>
          <a:p>
            <a:pPr>
              <a:lnSpc>
                <a:spcPct val="100000"/>
              </a:lnSpc>
            </a:pPr>
            <a:endParaRPr lang="nl-NL" altLang="nl-NL" sz="2400"/>
          </a:p>
          <a:p>
            <a:pPr>
              <a:lnSpc>
                <a:spcPct val="100000"/>
              </a:lnSpc>
            </a:pPr>
            <a:r>
              <a:rPr lang="nl-NL" altLang="nl-NL" sz="2400"/>
              <a:t>Richard de Rooij  -  voorzitter Commissie Blaashal</a:t>
            </a:r>
          </a:p>
        </p:txBody>
      </p:sp>
      <p:sp>
        <p:nvSpPr>
          <p:cNvPr id="10244"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4E877B8A-A25F-4141-96B7-7054E8DC4DB1}" type="slidenum">
              <a:rPr lang="en-US" altLang="nl-NL" sz="1400">
                <a:latin typeface="Arial" panose="020B0604020202020204" pitchFamily="34" charset="0"/>
              </a:rPr>
              <a:pPr>
                <a:lnSpc>
                  <a:spcPct val="100000"/>
                </a:lnSpc>
                <a:spcBef>
                  <a:spcPct val="0"/>
                </a:spcBef>
                <a:buFontTx/>
                <a:buNone/>
              </a:pPr>
              <a:t>4</a:t>
            </a:fld>
            <a:endParaRPr lang="en-US" altLang="nl-NL" sz="1400">
              <a:latin typeface="Arial" panose="020B060402020202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noChangeArrowheads="1"/>
          </p:cNvSpPr>
          <p:nvPr>
            <p:ph type="title"/>
          </p:nvPr>
        </p:nvSpPr>
        <p:spPr/>
        <p:txBody>
          <a:bodyPr/>
          <a:lstStyle/>
          <a:p>
            <a:r>
              <a:rPr lang="nl-NL" altLang="nl-NL" i="0"/>
              <a:t>De aanloop naar een eigen blaashal</a:t>
            </a:r>
          </a:p>
        </p:txBody>
      </p:sp>
      <p:sp>
        <p:nvSpPr>
          <p:cNvPr id="11267" name="Tijdelijke aanduiding voor inhoud 2"/>
          <p:cNvSpPr>
            <a:spLocks noGrp="1" noChangeArrowheads="1"/>
          </p:cNvSpPr>
          <p:nvPr>
            <p:ph idx="1"/>
          </p:nvPr>
        </p:nvSpPr>
        <p:spPr>
          <a:xfrm>
            <a:off x="457200" y="1179513"/>
            <a:ext cx="8507413" cy="4986337"/>
          </a:xfrm>
        </p:spPr>
        <p:txBody>
          <a:bodyPr/>
          <a:lstStyle/>
          <a:p>
            <a:pPr>
              <a:lnSpc>
                <a:spcPct val="100000"/>
              </a:lnSpc>
            </a:pPr>
            <a:r>
              <a:rPr lang="nl-NL" altLang="nl-NL" sz="2400"/>
              <a:t>Al vanaf de oprichting in 1985 speelt het idee om overdekt te tennissen</a:t>
            </a:r>
          </a:p>
          <a:p>
            <a:pPr>
              <a:lnSpc>
                <a:spcPct val="100000"/>
              </a:lnSpc>
            </a:pPr>
            <a:endParaRPr lang="nl-NL" altLang="nl-NL" sz="2400"/>
          </a:p>
          <a:p>
            <a:pPr>
              <a:lnSpc>
                <a:spcPct val="100000"/>
              </a:lnSpc>
            </a:pPr>
            <a:r>
              <a:rPr lang="nl-NL" altLang="nl-NL" sz="2400"/>
              <a:t>Jarenlang met veel plezier bij het Racket Centrum gespeeld met min of meer een ‘eigen’ tennishal</a:t>
            </a:r>
          </a:p>
          <a:p>
            <a:pPr>
              <a:lnSpc>
                <a:spcPct val="100000"/>
              </a:lnSpc>
            </a:pPr>
            <a:endParaRPr lang="nl-NL" altLang="nl-NL" sz="2400"/>
          </a:p>
          <a:p>
            <a:pPr>
              <a:lnSpc>
                <a:spcPct val="100000"/>
              </a:lnSpc>
            </a:pPr>
            <a:r>
              <a:rPr lang="nl-NL" altLang="nl-NL" sz="2400"/>
              <a:t>Verschillende keren is op de huidige locatie de mogelijkheid onderzocht voor overdekt tennissen. Blaashallen waren toen echter nog te duur</a:t>
            </a:r>
          </a:p>
          <a:p>
            <a:pPr>
              <a:lnSpc>
                <a:spcPct val="100000"/>
              </a:lnSpc>
            </a:pPr>
            <a:endParaRPr lang="nl-NL" altLang="nl-NL" sz="2400"/>
          </a:p>
          <a:p>
            <a:pPr>
              <a:lnSpc>
                <a:spcPct val="100000"/>
              </a:lnSpc>
            </a:pPr>
            <a:r>
              <a:rPr lang="nl-NL" altLang="nl-NL" sz="2400"/>
              <a:t>Veel leden bleven in de winter bij het Racket Centum tennissen</a:t>
            </a:r>
          </a:p>
          <a:p>
            <a:pPr>
              <a:lnSpc>
                <a:spcPct val="100000"/>
              </a:lnSpc>
            </a:pPr>
            <a:endParaRPr lang="nl-NL" altLang="nl-NL" sz="2400"/>
          </a:p>
        </p:txBody>
      </p:sp>
      <p:sp>
        <p:nvSpPr>
          <p:cNvPr id="11268"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F61DFD5B-C199-4338-94AB-8FBA55AAD1DD}" type="slidenum">
              <a:rPr lang="en-US" altLang="nl-NL" sz="1400">
                <a:latin typeface="Arial" panose="020B0604020202020204" pitchFamily="34" charset="0"/>
              </a:rPr>
              <a:pPr>
                <a:lnSpc>
                  <a:spcPct val="100000"/>
                </a:lnSpc>
                <a:spcBef>
                  <a:spcPct val="0"/>
                </a:spcBef>
                <a:buFontTx/>
                <a:buNone/>
              </a:pPr>
              <a:t>5</a:t>
            </a:fld>
            <a:endParaRPr lang="en-US" altLang="nl-NL" sz="1400">
              <a:latin typeface="Arial" panose="020B0604020202020204"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noChangeArrowheads="1"/>
          </p:cNvSpPr>
          <p:nvPr>
            <p:ph type="title"/>
          </p:nvPr>
        </p:nvSpPr>
        <p:spPr/>
        <p:txBody>
          <a:bodyPr/>
          <a:lstStyle/>
          <a:p>
            <a:r>
              <a:rPr lang="nl-NL" altLang="nl-NL" i="0"/>
              <a:t>De aanloop naar een eigen blaashal</a:t>
            </a:r>
          </a:p>
        </p:txBody>
      </p:sp>
      <p:sp>
        <p:nvSpPr>
          <p:cNvPr id="12291" name="Tijdelijke aanduiding voor inhoud 2"/>
          <p:cNvSpPr>
            <a:spLocks noGrp="1" noChangeArrowheads="1"/>
          </p:cNvSpPr>
          <p:nvPr>
            <p:ph idx="1"/>
          </p:nvPr>
        </p:nvSpPr>
        <p:spPr>
          <a:xfrm>
            <a:off x="457200" y="1179513"/>
            <a:ext cx="8507413" cy="5418137"/>
          </a:xfrm>
        </p:spPr>
        <p:txBody>
          <a:bodyPr/>
          <a:lstStyle/>
          <a:p>
            <a:pPr>
              <a:lnSpc>
                <a:spcPts val="2600"/>
              </a:lnSpc>
            </a:pPr>
            <a:r>
              <a:rPr lang="nl-NL" altLang="nl-NL" sz="2400"/>
              <a:t>De sfeer, de nieuwe banen en de accommodatie zijn uitstekend</a:t>
            </a:r>
          </a:p>
          <a:p>
            <a:pPr>
              <a:lnSpc>
                <a:spcPts val="2600"/>
              </a:lnSpc>
            </a:pPr>
            <a:endParaRPr lang="nl-NL" altLang="nl-NL" sz="2400"/>
          </a:p>
          <a:p>
            <a:pPr>
              <a:lnSpc>
                <a:spcPts val="2600"/>
              </a:lnSpc>
            </a:pPr>
            <a:r>
              <a:rPr lang="nl-NL" altLang="nl-NL" sz="2400"/>
              <a:t>De laatste jaren zijn we ook stappen aan het maken in de professionalisering, zoals van barvrijwilligers naar een pachter en van een (succesvolle) sponsorcommissie naar de Atalanta Business Club</a:t>
            </a:r>
          </a:p>
          <a:p>
            <a:pPr>
              <a:lnSpc>
                <a:spcPts val="2600"/>
              </a:lnSpc>
            </a:pPr>
            <a:endParaRPr lang="nl-NL" altLang="nl-NL" sz="2400"/>
          </a:p>
          <a:p>
            <a:pPr>
              <a:lnSpc>
                <a:spcPts val="2600"/>
              </a:lnSpc>
            </a:pPr>
            <a:r>
              <a:rPr lang="nl-NL" altLang="nl-NL" sz="2400"/>
              <a:t>Een hal past in deze trend:</a:t>
            </a:r>
          </a:p>
          <a:p>
            <a:pPr lvl="1">
              <a:lnSpc>
                <a:spcPts val="2600"/>
              </a:lnSpc>
              <a:buFont typeface="Wingdings" panose="05000000000000000000" pitchFamily="2" charset="2"/>
              <a:buChar char="Ø"/>
            </a:pPr>
            <a:r>
              <a:rPr lang="nl-NL" altLang="nl-NL" sz="2200"/>
              <a:t>Onafhankelijk van het weer altijd kunnen tennissen</a:t>
            </a:r>
          </a:p>
          <a:p>
            <a:pPr lvl="1">
              <a:lnSpc>
                <a:spcPts val="2600"/>
              </a:lnSpc>
              <a:buFont typeface="Wingdings" panose="05000000000000000000" pitchFamily="2" charset="2"/>
              <a:buChar char="Ø"/>
            </a:pPr>
            <a:r>
              <a:rPr lang="nl-NL" altLang="nl-NL" sz="2200"/>
              <a:t>Van zomersport naar ‘het hele jaar’ sport</a:t>
            </a:r>
          </a:p>
          <a:p>
            <a:pPr lvl="1">
              <a:lnSpc>
                <a:spcPts val="2600"/>
              </a:lnSpc>
              <a:buFont typeface="Wingdings" panose="05000000000000000000" pitchFamily="2" charset="2"/>
              <a:buChar char="Ø"/>
            </a:pPr>
            <a:r>
              <a:rPr lang="nl-NL" altLang="nl-NL" sz="2200"/>
              <a:t>Van tweede sport voor de jeugd naar eerste keus </a:t>
            </a:r>
          </a:p>
          <a:p>
            <a:pPr lvl="1">
              <a:lnSpc>
                <a:spcPts val="2600"/>
              </a:lnSpc>
              <a:buFont typeface="Wingdings" panose="05000000000000000000" pitchFamily="2" charset="2"/>
              <a:buChar char="Ø"/>
            </a:pPr>
            <a:r>
              <a:rPr lang="nl-NL" altLang="nl-NL" sz="2200"/>
              <a:t>Veel verenigingen zijn ons al voor gegaan</a:t>
            </a:r>
          </a:p>
          <a:p>
            <a:pPr lvl="1">
              <a:lnSpc>
                <a:spcPts val="2600"/>
              </a:lnSpc>
              <a:buFont typeface="Wingdings" panose="05000000000000000000" pitchFamily="2" charset="2"/>
              <a:buChar char="Ø"/>
            </a:pPr>
            <a:r>
              <a:rPr lang="nl-NL" altLang="nl-NL" sz="2200"/>
              <a:t>De KNLTB stimuleert deze ontwikkeling</a:t>
            </a:r>
          </a:p>
        </p:txBody>
      </p:sp>
      <p:sp>
        <p:nvSpPr>
          <p:cNvPr id="12292"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42F5CB7A-70F7-49D8-B0E5-4D7D41BB3C64}" type="slidenum">
              <a:rPr lang="en-US" altLang="nl-NL" sz="1400">
                <a:latin typeface="Arial" panose="020B0604020202020204" pitchFamily="34" charset="0"/>
              </a:rPr>
              <a:pPr>
                <a:lnSpc>
                  <a:spcPct val="100000"/>
                </a:lnSpc>
                <a:spcBef>
                  <a:spcPct val="0"/>
                </a:spcBef>
                <a:buFontTx/>
                <a:buNone/>
              </a:pPr>
              <a:t>6</a:t>
            </a:fld>
            <a:endParaRPr lang="en-US" altLang="nl-NL" sz="1400">
              <a:latin typeface="Arial" panose="020B060402020202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noChangeArrowheads="1"/>
          </p:cNvSpPr>
          <p:nvPr>
            <p:ph type="title"/>
          </p:nvPr>
        </p:nvSpPr>
        <p:spPr/>
        <p:txBody>
          <a:bodyPr/>
          <a:lstStyle/>
          <a:p>
            <a:r>
              <a:rPr lang="nl-NL" altLang="nl-NL" i="0"/>
              <a:t>Van idee naar plan</a:t>
            </a:r>
          </a:p>
        </p:txBody>
      </p:sp>
      <p:sp>
        <p:nvSpPr>
          <p:cNvPr id="8195" name="Tijdelijke aanduiding voor inhoud 2"/>
          <p:cNvSpPr>
            <a:spLocks noGrp="1"/>
          </p:cNvSpPr>
          <p:nvPr>
            <p:ph idx="1"/>
          </p:nvPr>
        </p:nvSpPr>
        <p:spPr>
          <a:xfrm>
            <a:off x="457200" y="1227138"/>
            <a:ext cx="8507413" cy="5561012"/>
          </a:xfrm>
        </p:spPr>
        <p:txBody>
          <a:bodyPr/>
          <a:lstStyle/>
          <a:p>
            <a:pPr marL="0" indent="0">
              <a:lnSpc>
                <a:spcPct val="100000"/>
              </a:lnSpc>
              <a:buFontTx/>
              <a:buNone/>
              <a:defRPr/>
            </a:pPr>
            <a:r>
              <a:rPr lang="nl-NL" altLang="nl-NL" sz="2400" dirty="0"/>
              <a:t>Waarom wordt juist nu een plan voor een hal gemaakt?</a:t>
            </a:r>
          </a:p>
          <a:p>
            <a:pPr marL="0" indent="0">
              <a:lnSpc>
                <a:spcPct val="100000"/>
              </a:lnSpc>
              <a:buFontTx/>
              <a:buNone/>
              <a:defRPr/>
            </a:pPr>
            <a:endParaRPr lang="nl-NL" altLang="nl-NL" dirty="0"/>
          </a:p>
          <a:p>
            <a:pPr>
              <a:lnSpc>
                <a:spcPct val="100000"/>
              </a:lnSpc>
              <a:defRPr/>
            </a:pPr>
            <a:r>
              <a:rPr lang="nl-NL" altLang="nl-NL" sz="2400" dirty="0"/>
              <a:t>Bij het Racket Centrum is nog maar één hal beschikbaar voor tennis</a:t>
            </a:r>
          </a:p>
          <a:p>
            <a:pPr>
              <a:lnSpc>
                <a:spcPct val="100000"/>
              </a:lnSpc>
              <a:defRPr/>
            </a:pPr>
            <a:endParaRPr lang="nl-NL" altLang="nl-NL" sz="2400" dirty="0"/>
          </a:p>
          <a:p>
            <a:pPr>
              <a:lnSpc>
                <a:spcPct val="100000"/>
              </a:lnSpc>
              <a:defRPr/>
            </a:pPr>
            <a:r>
              <a:rPr lang="nl-NL" altLang="nl-NL" sz="2400" dirty="0"/>
              <a:t>Er moet dus een oplossing komen voor:</a:t>
            </a:r>
          </a:p>
          <a:p>
            <a:pPr lvl="1">
              <a:lnSpc>
                <a:spcPct val="100000"/>
              </a:lnSpc>
              <a:buFont typeface="Wingdings" panose="05000000000000000000" pitchFamily="2" charset="2"/>
              <a:buChar char="Ø"/>
              <a:defRPr/>
            </a:pPr>
            <a:r>
              <a:rPr lang="nl-NL" altLang="nl-NL" sz="2200" dirty="0"/>
              <a:t>De lessende jeugd</a:t>
            </a:r>
          </a:p>
          <a:p>
            <a:pPr lvl="1">
              <a:lnSpc>
                <a:spcPct val="100000"/>
              </a:lnSpc>
              <a:buFont typeface="Wingdings" panose="05000000000000000000" pitchFamily="2" charset="2"/>
              <a:buChar char="Ø"/>
              <a:defRPr/>
            </a:pPr>
            <a:r>
              <a:rPr lang="nl-NL" altLang="nl-NL" sz="2200" dirty="0"/>
              <a:t>De lessende senioren</a:t>
            </a:r>
          </a:p>
          <a:p>
            <a:pPr lvl="1">
              <a:lnSpc>
                <a:spcPct val="100000"/>
              </a:lnSpc>
              <a:buFont typeface="Wingdings" panose="05000000000000000000" pitchFamily="2" charset="2"/>
              <a:buChar char="Ø"/>
              <a:defRPr/>
            </a:pPr>
            <a:r>
              <a:rPr lang="nl-NL" altLang="nl-NL" sz="2200" dirty="0"/>
              <a:t>Leden die een contractbaan huren</a:t>
            </a:r>
          </a:p>
          <a:p>
            <a:pPr>
              <a:lnSpc>
                <a:spcPct val="100000"/>
              </a:lnSpc>
              <a:defRPr/>
            </a:pPr>
            <a:endParaRPr lang="nl-NL" altLang="nl-NL" sz="2400" dirty="0"/>
          </a:p>
          <a:p>
            <a:pPr>
              <a:lnSpc>
                <a:spcPct val="100000"/>
              </a:lnSpc>
              <a:defRPr/>
            </a:pPr>
            <a:r>
              <a:rPr lang="nl-NL" altLang="nl-NL" sz="2400" dirty="0"/>
              <a:t>Besproken tijdens de ALV 2019. Groen licht voor het uitwerken van een plan</a:t>
            </a:r>
          </a:p>
        </p:txBody>
      </p:sp>
      <p:sp>
        <p:nvSpPr>
          <p:cNvPr id="13316"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B0321752-3878-475F-A87E-44F1DDA59779}" type="slidenum">
              <a:rPr lang="en-US" altLang="nl-NL" sz="1400">
                <a:latin typeface="Arial" panose="020B0604020202020204" pitchFamily="34" charset="0"/>
              </a:rPr>
              <a:pPr>
                <a:lnSpc>
                  <a:spcPct val="100000"/>
                </a:lnSpc>
                <a:spcBef>
                  <a:spcPct val="0"/>
                </a:spcBef>
                <a:buFontTx/>
                <a:buNone/>
              </a:pPr>
              <a:t>7</a:t>
            </a:fld>
            <a:endParaRPr lang="en-US" altLang="nl-NL" sz="1400">
              <a:latin typeface="Arial" panose="020B06040202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noChangeArrowheads="1"/>
          </p:cNvSpPr>
          <p:nvPr>
            <p:ph type="title"/>
          </p:nvPr>
        </p:nvSpPr>
        <p:spPr/>
        <p:txBody>
          <a:bodyPr/>
          <a:lstStyle/>
          <a:p>
            <a:r>
              <a:rPr lang="nl-NL" altLang="nl-NL" i="0"/>
              <a:t>Van idee naar plan</a:t>
            </a:r>
          </a:p>
        </p:txBody>
      </p:sp>
      <p:sp>
        <p:nvSpPr>
          <p:cNvPr id="14339" name="Tijdelijke aanduiding voor inhoud 2"/>
          <p:cNvSpPr>
            <a:spLocks noGrp="1" noChangeArrowheads="1"/>
          </p:cNvSpPr>
          <p:nvPr>
            <p:ph idx="1"/>
          </p:nvPr>
        </p:nvSpPr>
        <p:spPr>
          <a:xfrm>
            <a:off x="457200" y="1223963"/>
            <a:ext cx="8507413" cy="5589587"/>
          </a:xfrm>
        </p:spPr>
        <p:txBody>
          <a:bodyPr/>
          <a:lstStyle/>
          <a:p>
            <a:r>
              <a:rPr lang="nl-NL" altLang="nl-NL" sz="2400"/>
              <a:t>Met marktleider Polyned overlegd over de meest geschikte plaats op het park</a:t>
            </a:r>
          </a:p>
          <a:p>
            <a:pPr lvl="1">
              <a:buFont typeface="Wingdings" panose="05000000000000000000" pitchFamily="2" charset="2"/>
              <a:buChar char="Ø"/>
            </a:pPr>
            <a:r>
              <a:rPr lang="nl-NL" altLang="nl-NL" sz="2200"/>
              <a:t>Over de ARC-banen om vochtproblemen in de hal te voorkomen </a:t>
            </a:r>
          </a:p>
          <a:p>
            <a:endParaRPr lang="nl-NL" altLang="nl-NL" sz="2400"/>
          </a:p>
          <a:p>
            <a:r>
              <a:rPr lang="nl-NL" altLang="nl-NL" sz="2400"/>
              <a:t>Vroegtijdig de Omgevingsvergunning aangevraagd. Gelukkig geen bezwaren vanuit de Gemeente en omgeving. We konden dus door.</a:t>
            </a:r>
          </a:p>
          <a:p>
            <a:endParaRPr lang="nl-NL" altLang="nl-NL" sz="2400"/>
          </a:p>
          <a:p>
            <a:r>
              <a:rPr lang="nl-NL" altLang="nl-NL" sz="2400"/>
              <a:t>Commissie Blaashal samengesteld om het bestuur te adviseren</a:t>
            </a:r>
          </a:p>
        </p:txBody>
      </p:sp>
      <p:sp>
        <p:nvSpPr>
          <p:cNvPr id="14340"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1F810DCA-25BE-426F-A564-CA166E06FD23}" type="slidenum">
              <a:rPr lang="en-US" altLang="nl-NL" sz="1400">
                <a:latin typeface="Arial" panose="020B0604020202020204" pitchFamily="34" charset="0"/>
              </a:rPr>
              <a:pPr>
                <a:lnSpc>
                  <a:spcPct val="100000"/>
                </a:lnSpc>
                <a:spcBef>
                  <a:spcPct val="0"/>
                </a:spcBef>
                <a:buFontTx/>
                <a:buNone/>
              </a:pPr>
              <a:t>8</a:t>
            </a:fld>
            <a:endParaRPr lang="en-US" altLang="nl-NL" sz="1400">
              <a:latin typeface="Arial" panose="020B0604020202020204" pitchFamily="34"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noChangeArrowheads="1"/>
          </p:cNvSpPr>
          <p:nvPr>
            <p:ph type="title"/>
          </p:nvPr>
        </p:nvSpPr>
        <p:spPr/>
        <p:txBody>
          <a:bodyPr/>
          <a:lstStyle/>
          <a:p>
            <a:r>
              <a:rPr lang="nl-NL" altLang="nl-NL" i="0"/>
              <a:t>Van idee naar plan</a:t>
            </a:r>
          </a:p>
        </p:txBody>
      </p:sp>
      <p:sp>
        <p:nvSpPr>
          <p:cNvPr id="8195" name="Tijdelijke aanduiding voor inhoud 2"/>
          <p:cNvSpPr>
            <a:spLocks noGrp="1"/>
          </p:cNvSpPr>
          <p:nvPr>
            <p:ph idx="1"/>
          </p:nvPr>
        </p:nvSpPr>
        <p:spPr>
          <a:xfrm>
            <a:off x="446088" y="1223963"/>
            <a:ext cx="8507412" cy="5589587"/>
          </a:xfrm>
        </p:spPr>
        <p:txBody>
          <a:bodyPr/>
          <a:lstStyle/>
          <a:p>
            <a:pPr>
              <a:defRPr/>
            </a:pPr>
            <a:r>
              <a:rPr lang="nl-NL" altLang="nl-NL" sz="2400" dirty="0"/>
              <a:t>Behalve het bieden van overdekte banen voor de leden die eerder bij het RC tennissen, zien we als voordelen:</a:t>
            </a:r>
          </a:p>
          <a:p>
            <a:pPr lvl="1">
              <a:buFont typeface="Wingdings" panose="05000000000000000000" pitchFamily="2" charset="2"/>
              <a:buChar char="Ø"/>
              <a:defRPr/>
            </a:pPr>
            <a:r>
              <a:rPr lang="nl-NL" altLang="nl-NL" sz="2200" dirty="0"/>
              <a:t>Het hele jaar door ‘</a:t>
            </a:r>
            <a:r>
              <a:rPr lang="nl-NL" altLang="nl-NL" sz="2200" dirty="0" err="1"/>
              <a:t>reuring</a:t>
            </a:r>
            <a:r>
              <a:rPr lang="nl-NL" altLang="nl-NL" sz="2200" dirty="0"/>
              <a:t>’ op het park</a:t>
            </a:r>
          </a:p>
          <a:p>
            <a:pPr lvl="1">
              <a:buFont typeface="Wingdings" panose="05000000000000000000" pitchFamily="2" charset="2"/>
              <a:buChar char="Ø"/>
              <a:defRPr/>
            </a:pPr>
            <a:r>
              <a:rPr lang="nl-NL" altLang="nl-NL" sz="2200" dirty="0"/>
              <a:t>Aantrekkelijke tarieven</a:t>
            </a:r>
          </a:p>
          <a:p>
            <a:pPr lvl="1">
              <a:buFont typeface="Wingdings" panose="05000000000000000000" pitchFamily="2" charset="2"/>
              <a:buChar char="Ø"/>
              <a:defRPr/>
            </a:pPr>
            <a:r>
              <a:rPr lang="nl-NL" altLang="nl-NL" sz="2200" dirty="0"/>
              <a:t>Meer stabiliteit door een derde inkomstenbron</a:t>
            </a:r>
          </a:p>
          <a:p>
            <a:pPr lvl="1">
              <a:buFont typeface="Wingdings" panose="05000000000000000000" pitchFamily="2" charset="2"/>
              <a:buChar char="Ø"/>
              <a:defRPr/>
            </a:pPr>
            <a:r>
              <a:rPr lang="nl-NL" altLang="nl-NL" sz="2200" dirty="0"/>
              <a:t>Continuïteit in de lessen</a:t>
            </a:r>
          </a:p>
          <a:p>
            <a:pPr lvl="1">
              <a:buFont typeface="Wingdings" panose="05000000000000000000" pitchFamily="2" charset="2"/>
              <a:buChar char="Ø"/>
              <a:defRPr/>
            </a:pPr>
            <a:r>
              <a:rPr lang="nl-NL" altLang="nl-NL" sz="2200" dirty="0"/>
              <a:t>Organiseren van evenementen</a:t>
            </a:r>
          </a:p>
          <a:p>
            <a:pPr lvl="1">
              <a:buFont typeface="Wingdings" panose="05000000000000000000" pitchFamily="2" charset="2"/>
              <a:buChar char="Ø"/>
              <a:defRPr/>
            </a:pPr>
            <a:r>
              <a:rPr lang="nl-NL" altLang="nl-NL" sz="2200" dirty="0"/>
              <a:t>Profilering als Dé tennisvereniging van Houten</a:t>
            </a:r>
          </a:p>
          <a:p>
            <a:pPr>
              <a:defRPr/>
            </a:pPr>
            <a:endParaRPr lang="nl-NL" altLang="nl-NL" sz="2200" i="1" dirty="0"/>
          </a:p>
          <a:p>
            <a:pPr>
              <a:defRPr/>
            </a:pPr>
            <a:r>
              <a:rPr lang="nl-NL" altLang="nl-NL" sz="2400" dirty="0"/>
              <a:t>Uit de enquête van begin 2020 bleek dat het animo onder de leden groot is </a:t>
            </a:r>
          </a:p>
          <a:p>
            <a:pPr>
              <a:defRPr/>
            </a:pPr>
            <a:endParaRPr lang="nl-NL" altLang="nl-NL" sz="2200" dirty="0"/>
          </a:p>
          <a:p>
            <a:pPr>
              <a:defRPr/>
            </a:pPr>
            <a:endParaRPr lang="nl-NL" altLang="nl-NL" sz="2400" dirty="0"/>
          </a:p>
          <a:p>
            <a:pPr marL="0" indent="0">
              <a:buFontTx/>
              <a:buNone/>
              <a:defRPr/>
            </a:pPr>
            <a:endParaRPr lang="nl-NL" altLang="nl-NL" sz="2400" dirty="0"/>
          </a:p>
        </p:txBody>
      </p:sp>
      <p:sp>
        <p:nvSpPr>
          <p:cNvPr id="15364" name="Tijdelijke aanduiding voor dia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ct val="20000"/>
              </a:spcBef>
              <a:buChar char="•"/>
              <a:defRPr sz="2600">
                <a:solidFill>
                  <a:schemeClr val="tx1"/>
                </a:solidFill>
                <a:latin typeface="Trebuchet MS" panose="020B0603020202020204" pitchFamily="34" charset="0"/>
                <a:ea typeface="MS PGothic" panose="020B0600070205080204" pitchFamily="34" charset="-128"/>
              </a:defRPr>
            </a:lvl1pPr>
            <a:lvl2pPr marL="742950" indent="-285750">
              <a:lnSpc>
                <a:spcPct val="120000"/>
              </a:lnSpc>
              <a:spcBef>
                <a:spcPct val="20000"/>
              </a:spcBef>
              <a:buChar char="–"/>
              <a:defRPr sz="2400" i="1">
                <a:solidFill>
                  <a:schemeClr val="tx1"/>
                </a:solidFill>
                <a:latin typeface="Trebuchet MS" panose="020B0603020202020204" pitchFamily="34" charset="0"/>
                <a:ea typeface="MS PGothic" panose="020B0600070205080204" pitchFamily="34" charset="-128"/>
              </a:defRPr>
            </a:lvl2pPr>
            <a:lvl3pPr marL="1143000" indent="-228600">
              <a:lnSpc>
                <a:spcPct val="120000"/>
              </a:lnSpc>
              <a:spcBef>
                <a:spcPct val="20000"/>
              </a:spcBef>
              <a:buChar char="•"/>
              <a:defRPr>
                <a:solidFill>
                  <a:schemeClr val="tx1"/>
                </a:solidFill>
                <a:latin typeface="Trebuchet MS" panose="020B0603020202020204" pitchFamily="34" charset="0"/>
                <a:ea typeface="MS PGothic" panose="020B0600070205080204" pitchFamily="34" charset="-128"/>
              </a:defRPr>
            </a:lvl3pPr>
            <a:lvl4pPr marL="16002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4pPr>
            <a:lvl5pPr marL="2057400" indent="-228600">
              <a:lnSpc>
                <a:spcPct val="115000"/>
              </a:lnSpc>
              <a:spcBef>
                <a:spcPct val="20000"/>
              </a:spcBef>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115000"/>
              </a:lnSpc>
              <a:spcBef>
                <a:spcPct val="20000"/>
              </a:spcBef>
              <a:spcAft>
                <a:spcPct val="0"/>
              </a:spcAft>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FontTx/>
              <a:buNone/>
            </a:pPr>
            <a:fld id="{B1B6D25F-1205-4C23-BBCF-DBB6B65A3792}" type="slidenum">
              <a:rPr lang="en-US" altLang="nl-NL" sz="1400">
                <a:latin typeface="Arial" panose="020B0604020202020204" pitchFamily="34" charset="0"/>
              </a:rPr>
              <a:pPr>
                <a:lnSpc>
                  <a:spcPct val="100000"/>
                </a:lnSpc>
                <a:spcBef>
                  <a:spcPct val="0"/>
                </a:spcBef>
                <a:buFontTx/>
                <a:buNone/>
              </a:pPr>
              <a:t>9</a:t>
            </a:fld>
            <a:endParaRPr lang="en-US" altLang="nl-NL" sz="1400">
              <a:latin typeface="Arial" panose="020B0604020202020204" pitchFamily="34" charset="0"/>
            </a:endParaRPr>
          </a:p>
        </p:txBody>
      </p:sp>
    </p:spTree>
  </p:cSld>
  <p:clrMapOvr>
    <a:masterClrMapping/>
  </p:clrMapOvr>
  <p:transition spd="slow"/>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07763" dir="27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07763" dir="27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3369</TotalTime>
  <Words>1731</Words>
  <Application>Microsoft Macintosh PowerPoint</Application>
  <PresentationFormat>Diavoorstelling (4:3)</PresentationFormat>
  <Paragraphs>277</Paragraphs>
  <Slides>31</Slides>
  <Notes>3</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31</vt:i4>
      </vt:variant>
    </vt:vector>
  </HeadingPairs>
  <TitlesOfParts>
    <vt:vector size="39" baseType="lpstr">
      <vt:lpstr>ＭＳ Ｐゴシック</vt:lpstr>
      <vt:lpstr>ＭＳ Ｐゴシック</vt:lpstr>
      <vt:lpstr>Arial</vt:lpstr>
      <vt:lpstr>Calibri</vt:lpstr>
      <vt:lpstr>Georgia</vt:lpstr>
      <vt:lpstr>Trebuchet MS</vt:lpstr>
      <vt:lpstr>Wingdings</vt:lpstr>
      <vt:lpstr>Standaardontwerp</vt:lpstr>
      <vt:lpstr>Welkom bij de Informatieochtend  blaashal zaterdag 24 april 2021</vt:lpstr>
      <vt:lpstr>Programma </vt:lpstr>
      <vt:lpstr>Toelichting</vt:lpstr>
      <vt:lpstr>De aanloop naar een eigen blaashal</vt:lpstr>
      <vt:lpstr>De aanloop naar een eigen blaashal</vt:lpstr>
      <vt:lpstr>De aanloop naar een eigen blaashal</vt:lpstr>
      <vt:lpstr>Van idee naar plan</vt:lpstr>
      <vt:lpstr>Van idee naar plan</vt:lpstr>
      <vt:lpstr>Van idee naar plan</vt:lpstr>
      <vt:lpstr>Van idee naar plan</vt:lpstr>
      <vt:lpstr>Van idee naar plan</vt:lpstr>
      <vt:lpstr>Van idee naar plan</vt:lpstr>
      <vt:lpstr>Van idee naar plan</vt:lpstr>
      <vt:lpstr>Wat is mijn ervaring met al járen binnen lesgeven in de winter</vt:lpstr>
      <vt:lpstr>Wat is mijn ervaring met al járen binnen lesgeven</vt:lpstr>
      <vt:lpstr>Wat is mijn ervaring met al járen binnen lesgeven</vt:lpstr>
      <vt:lpstr>Uitgangspunten en exploitatie </vt:lpstr>
      <vt:lpstr>Uitgangspunten en exploitatie </vt:lpstr>
      <vt:lpstr>Uitgangspunten en exploitatie </vt:lpstr>
      <vt:lpstr>Uitgangspunten en exploitatie </vt:lpstr>
      <vt:lpstr>Uitgangspunten en exploitatie </vt:lpstr>
      <vt:lpstr>Uitgangspunten en exploitatie </vt:lpstr>
      <vt:lpstr>Uitgangspunten en exploitatie </vt:lpstr>
      <vt:lpstr>Financiering door ledenparticipatie</vt:lpstr>
      <vt:lpstr>Financiering door ledenparticipatie</vt:lpstr>
      <vt:lpstr>Financiering door ledenparticipatie</vt:lpstr>
      <vt:lpstr>Commissie Beheer Blaashal</vt:lpstr>
      <vt:lpstr>Commissie Beheer Blaashal</vt:lpstr>
      <vt:lpstr>Commissie Beheer Blaashal</vt:lpstr>
      <vt:lpstr>Commissie Beheer Blaashal</vt:lpstr>
      <vt:lpstr>Vragen en discussie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Oostrom G</dc:creator>
  <cp:lastModifiedBy>Microsoft Office-gebruiker</cp:lastModifiedBy>
  <cp:revision>283</cp:revision>
  <cp:lastPrinted>2016-01-05T21:13:34Z</cp:lastPrinted>
  <dcterms:created xsi:type="dcterms:W3CDTF">2003-09-09T10:44:06Z</dcterms:created>
  <dcterms:modified xsi:type="dcterms:W3CDTF">2021-04-28T19:16:59Z</dcterms:modified>
</cp:coreProperties>
</file>